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1208" r:id="rId2"/>
    <p:sldId id="1366" r:id="rId3"/>
    <p:sldId id="1207" r:id="rId4"/>
    <p:sldId id="1361" r:id="rId5"/>
    <p:sldId id="1476" r:id="rId6"/>
    <p:sldId id="1465" r:id="rId7"/>
    <p:sldId id="1372" r:id="rId8"/>
    <p:sldId id="1375" r:id="rId9"/>
    <p:sldId id="1371" r:id="rId10"/>
    <p:sldId id="1461" r:id="rId11"/>
    <p:sldId id="1462" r:id="rId12"/>
    <p:sldId id="1466" r:id="rId13"/>
    <p:sldId id="1473" r:id="rId14"/>
    <p:sldId id="1474" r:id="rId15"/>
    <p:sldId id="1475" r:id="rId16"/>
    <p:sldId id="1477" r:id="rId17"/>
    <p:sldId id="1432" r:id="rId18"/>
    <p:sldId id="1433" r:id="rId19"/>
    <p:sldId id="1434" r:id="rId20"/>
    <p:sldId id="259" r:id="rId21"/>
    <p:sldId id="1435" r:id="rId22"/>
    <p:sldId id="1437" r:id="rId23"/>
    <p:sldId id="1384" r:id="rId24"/>
    <p:sldId id="1381" r:id="rId25"/>
    <p:sldId id="276" r:id="rId26"/>
    <p:sldId id="284" r:id="rId27"/>
    <p:sldId id="1183" r:id="rId28"/>
    <p:sldId id="1453" r:id="rId29"/>
    <p:sldId id="1456" r:id="rId30"/>
    <p:sldId id="1457" r:id="rId31"/>
    <p:sldId id="1458" r:id="rId32"/>
    <p:sldId id="1441" r:id="rId33"/>
    <p:sldId id="1448" r:id="rId34"/>
    <p:sldId id="310" r:id="rId35"/>
    <p:sldId id="301" r:id="rId36"/>
    <p:sldId id="306" r:id="rId37"/>
    <p:sldId id="295" r:id="rId38"/>
    <p:sldId id="308" r:id="rId39"/>
    <p:sldId id="299" r:id="rId40"/>
    <p:sldId id="1442" r:id="rId41"/>
    <p:sldId id="1443" r:id="rId42"/>
    <p:sldId id="279" r:id="rId43"/>
    <p:sldId id="660" r:id="rId44"/>
    <p:sldId id="686" r:id="rId45"/>
    <p:sldId id="684" r:id="rId46"/>
    <p:sldId id="655" r:id="rId47"/>
    <p:sldId id="685" r:id="rId48"/>
    <p:sldId id="681" r:id="rId49"/>
    <p:sldId id="683" r:id="rId50"/>
    <p:sldId id="682" r:id="rId51"/>
    <p:sldId id="1436" r:id="rId52"/>
    <p:sldId id="1459" r:id="rId53"/>
    <p:sldId id="1478" r:id="rId54"/>
    <p:sldId id="1479" r:id="rId55"/>
    <p:sldId id="1463" r:id="rId56"/>
    <p:sldId id="1446" r:id="rId57"/>
    <p:sldId id="144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9A7"/>
    <a:srgbClr val="000000"/>
    <a:srgbClr val="BDD2D9"/>
    <a:srgbClr val="7FAAB7"/>
    <a:srgbClr val="AFC9D1"/>
    <a:srgbClr val="9DBDC7"/>
    <a:srgbClr val="E6E6E6"/>
    <a:srgbClr val="B5CDD5"/>
    <a:srgbClr val="4F7D8C"/>
    <a:srgbClr val="4F7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34426" autoAdjust="0"/>
  </p:normalViewPr>
  <p:slideViewPr>
    <p:cSldViewPr snapToGrid="0" showGuides="1">
      <p:cViewPr varScale="1">
        <p:scale>
          <a:sx n="29" d="100"/>
          <a:sy n="29" d="100"/>
        </p:scale>
        <p:origin x="253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5B68B-565A-418A-A51D-5C37411C1A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9FDA75C-60BD-41F3-9773-FDDA17CFF36B}">
      <dgm:prSet/>
      <dgm:spPr/>
      <dgm:t>
        <a:bodyPr/>
        <a:lstStyle/>
        <a:p>
          <a:r>
            <a:rPr lang="en-US" dirty="0"/>
            <a:t>Hatchery Coordinated Assessments Exchange (HCAX)</a:t>
          </a:r>
        </a:p>
      </dgm:t>
    </dgm:pt>
    <dgm:pt modelId="{E3BFB3D9-6C47-429E-979A-E577033D71B6}" type="parTrans" cxnId="{CDEDD483-7C13-42B9-8959-64ED09519316}">
      <dgm:prSet/>
      <dgm:spPr/>
      <dgm:t>
        <a:bodyPr/>
        <a:lstStyle/>
        <a:p>
          <a:endParaRPr lang="en-US"/>
        </a:p>
      </dgm:t>
    </dgm:pt>
    <dgm:pt modelId="{A1C57388-234C-4066-84EB-C10DC5228585}" type="sibTrans" cxnId="{CDEDD483-7C13-42B9-8959-64ED09519316}">
      <dgm:prSet/>
      <dgm:spPr/>
      <dgm:t>
        <a:bodyPr/>
        <a:lstStyle/>
        <a:p>
          <a:endParaRPr lang="en-US"/>
        </a:p>
      </dgm:t>
    </dgm:pt>
    <dgm:pt modelId="{3ECD4076-791F-432C-B613-2E3FCF0CC0C3}">
      <dgm:prSet/>
      <dgm:spPr/>
      <dgm:t>
        <a:bodyPr/>
        <a:lstStyle/>
        <a:p>
          <a:r>
            <a:rPr lang="en-US" dirty="0"/>
            <a:t>StreamNet-MonitoringResources.org Progress</a:t>
          </a:r>
        </a:p>
      </dgm:t>
    </dgm:pt>
    <dgm:pt modelId="{9ADCDE52-73F6-42F8-A673-EB71541219A9}" type="parTrans" cxnId="{8B5B3F57-2BB8-4D9E-BABD-BFABB7840C55}">
      <dgm:prSet/>
      <dgm:spPr/>
      <dgm:t>
        <a:bodyPr/>
        <a:lstStyle/>
        <a:p>
          <a:endParaRPr lang="en-US"/>
        </a:p>
      </dgm:t>
    </dgm:pt>
    <dgm:pt modelId="{FA1F4312-9AE9-4F50-AB35-819F646E3A4B}" type="sibTrans" cxnId="{8B5B3F57-2BB8-4D9E-BABD-BFABB7840C55}">
      <dgm:prSet/>
      <dgm:spPr/>
      <dgm:t>
        <a:bodyPr/>
        <a:lstStyle/>
        <a:p>
          <a:endParaRPr lang="en-US"/>
        </a:p>
      </dgm:t>
    </dgm:pt>
    <dgm:pt modelId="{083F4775-3C85-4601-81D2-0841EA5E2FE2}">
      <dgm:prSet/>
      <dgm:spPr/>
      <dgm:t>
        <a:bodyPr/>
        <a:lstStyle/>
        <a:p>
          <a:r>
            <a:rPr lang="en-US" dirty="0"/>
            <a:t>Coordinated Assessments Partnership (CAP) Workshop Planning</a:t>
          </a:r>
        </a:p>
      </dgm:t>
    </dgm:pt>
    <dgm:pt modelId="{B2ED274B-3E1A-4CBE-A05D-EE5071FE8D99}" type="parTrans" cxnId="{E03C371C-3FEC-4FC4-8EA2-00E300C2EEF8}">
      <dgm:prSet/>
      <dgm:spPr/>
      <dgm:t>
        <a:bodyPr/>
        <a:lstStyle/>
        <a:p>
          <a:endParaRPr lang="en-US"/>
        </a:p>
      </dgm:t>
    </dgm:pt>
    <dgm:pt modelId="{8E27CD79-1775-4D5F-BF7E-3A3BE0604986}" type="sibTrans" cxnId="{E03C371C-3FEC-4FC4-8EA2-00E300C2EEF8}">
      <dgm:prSet/>
      <dgm:spPr/>
      <dgm:t>
        <a:bodyPr/>
        <a:lstStyle/>
        <a:p>
          <a:endParaRPr lang="en-US"/>
        </a:p>
      </dgm:t>
    </dgm:pt>
    <dgm:pt modelId="{49A53962-BD7C-4D30-AA1D-A6C741B24CA6}">
      <dgm:prSet/>
      <dgm:spPr/>
      <dgm:t>
        <a:bodyPr/>
        <a:lstStyle/>
        <a:p>
          <a:r>
            <a:rPr lang="en-US" dirty="0"/>
            <a:t>Fish Monitoring Work Group Update on Current Tasks (FMWG)</a:t>
          </a:r>
        </a:p>
      </dgm:t>
    </dgm:pt>
    <dgm:pt modelId="{C9E35D4C-0D6E-441C-AA2B-81E8B4BE3C69}" type="parTrans" cxnId="{A0F20CF5-C6B9-48F9-ACF6-B3049B6A9545}">
      <dgm:prSet/>
      <dgm:spPr/>
      <dgm:t>
        <a:bodyPr/>
        <a:lstStyle/>
        <a:p>
          <a:endParaRPr lang="en-US"/>
        </a:p>
      </dgm:t>
    </dgm:pt>
    <dgm:pt modelId="{16081638-E976-4C6E-BBAF-EB24E8E8D906}" type="sibTrans" cxnId="{A0F20CF5-C6B9-48F9-ACF6-B3049B6A9545}">
      <dgm:prSet/>
      <dgm:spPr/>
      <dgm:t>
        <a:bodyPr/>
        <a:lstStyle/>
        <a:p>
          <a:endParaRPr lang="en-US"/>
        </a:p>
      </dgm:t>
    </dgm:pt>
    <dgm:pt modelId="{C29454D2-5389-4858-BC41-EE86624272B9}" type="pres">
      <dgm:prSet presAssocID="{E765B68B-565A-418A-A51D-5C37411C1AA6}" presName="root" presStyleCnt="0">
        <dgm:presLayoutVars>
          <dgm:dir/>
          <dgm:resizeHandles val="exact"/>
        </dgm:presLayoutVars>
      </dgm:prSet>
      <dgm:spPr/>
    </dgm:pt>
    <dgm:pt modelId="{150E7F72-AB04-4E54-8049-35CE95AB0EDE}" type="pres">
      <dgm:prSet presAssocID="{59FDA75C-60BD-41F3-9773-FDDA17CFF36B}" presName="compNode" presStyleCnt="0"/>
      <dgm:spPr/>
    </dgm:pt>
    <dgm:pt modelId="{DC3A6960-FF4A-490B-BC00-BC02031FCACE}" type="pres">
      <dgm:prSet presAssocID="{59FDA75C-60BD-41F3-9773-FDDA17CFF36B}" presName="bgRect" presStyleLbl="bgShp" presStyleIdx="0" presStyleCnt="4"/>
      <dgm:spPr/>
    </dgm:pt>
    <dgm:pt modelId="{BADBD21E-0040-4E76-9C96-7D379E5FC9AA}" type="pres">
      <dgm:prSet presAssocID="{59FDA75C-60BD-41F3-9773-FDDA17CFF36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i with solid fill"/>
        </a:ext>
      </dgm:extLst>
    </dgm:pt>
    <dgm:pt modelId="{5D50A934-58D2-42E6-A12A-7BC287554E9C}" type="pres">
      <dgm:prSet presAssocID="{59FDA75C-60BD-41F3-9773-FDDA17CFF36B}" presName="spaceRect" presStyleCnt="0"/>
      <dgm:spPr/>
    </dgm:pt>
    <dgm:pt modelId="{CF4C91D4-786D-477A-B1B6-1162CE764296}" type="pres">
      <dgm:prSet presAssocID="{59FDA75C-60BD-41F3-9773-FDDA17CFF36B}" presName="parTx" presStyleLbl="revTx" presStyleIdx="0" presStyleCnt="4">
        <dgm:presLayoutVars>
          <dgm:chMax val="0"/>
          <dgm:chPref val="0"/>
        </dgm:presLayoutVars>
      </dgm:prSet>
      <dgm:spPr/>
    </dgm:pt>
    <dgm:pt modelId="{20813035-8A97-4061-A61B-8FDE743E2D3B}" type="pres">
      <dgm:prSet presAssocID="{A1C57388-234C-4066-84EB-C10DC5228585}" presName="sibTrans" presStyleCnt="0"/>
      <dgm:spPr/>
    </dgm:pt>
    <dgm:pt modelId="{3A2BB2EE-72C7-4C82-BF6E-5E3DB647D386}" type="pres">
      <dgm:prSet presAssocID="{3ECD4076-791F-432C-B613-2E3FCF0CC0C3}" presName="compNode" presStyleCnt="0"/>
      <dgm:spPr/>
    </dgm:pt>
    <dgm:pt modelId="{9F8CD2BF-33C9-4BEC-A088-0CA945662390}" type="pres">
      <dgm:prSet presAssocID="{3ECD4076-791F-432C-B613-2E3FCF0CC0C3}" presName="bgRect" presStyleLbl="bgShp" presStyleIdx="1" presStyleCnt="4"/>
      <dgm:spPr/>
    </dgm:pt>
    <dgm:pt modelId="{02024D06-AEA9-4C7F-9B48-0DBBFFDA3828}" type="pres">
      <dgm:prSet presAssocID="{3ECD4076-791F-432C-B613-2E3FCF0CC0C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32D4D46-6B4F-4012-8665-95C38DD72A1C}" type="pres">
      <dgm:prSet presAssocID="{3ECD4076-791F-432C-B613-2E3FCF0CC0C3}" presName="spaceRect" presStyleCnt="0"/>
      <dgm:spPr/>
    </dgm:pt>
    <dgm:pt modelId="{1DDA3F2E-8B56-4F42-B1EA-47770E7B6DB0}" type="pres">
      <dgm:prSet presAssocID="{3ECD4076-791F-432C-B613-2E3FCF0CC0C3}" presName="parTx" presStyleLbl="revTx" presStyleIdx="1" presStyleCnt="4">
        <dgm:presLayoutVars>
          <dgm:chMax val="0"/>
          <dgm:chPref val="0"/>
        </dgm:presLayoutVars>
      </dgm:prSet>
      <dgm:spPr/>
    </dgm:pt>
    <dgm:pt modelId="{578F280D-6C47-4F7A-992C-E3E43327A5B4}" type="pres">
      <dgm:prSet presAssocID="{FA1F4312-9AE9-4F50-AB35-819F646E3A4B}" presName="sibTrans" presStyleCnt="0"/>
      <dgm:spPr/>
    </dgm:pt>
    <dgm:pt modelId="{A8212B59-0DF6-444E-A0DB-B0280B4B4785}" type="pres">
      <dgm:prSet presAssocID="{083F4775-3C85-4601-81D2-0841EA5E2FE2}" presName="compNode" presStyleCnt="0"/>
      <dgm:spPr/>
    </dgm:pt>
    <dgm:pt modelId="{94B89108-2DEF-428A-BBF3-AD8011B713BC}" type="pres">
      <dgm:prSet presAssocID="{083F4775-3C85-4601-81D2-0841EA5E2FE2}" presName="bgRect" presStyleLbl="bgShp" presStyleIdx="2" presStyleCnt="4"/>
      <dgm:spPr/>
    </dgm:pt>
    <dgm:pt modelId="{30555037-96E2-4F57-8DAC-5EA7F5B4852E}" type="pres">
      <dgm:prSet presAssocID="{083F4775-3C85-4601-81D2-0841EA5E2FE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CF26FA3-B361-4F4C-B24A-94C30FBACEBC}" type="pres">
      <dgm:prSet presAssocID="{083F4775-3C85-4601-81D2-0841EA5E2FE2}" presName="spaceRect" presStyleCnt="0"/>
      <dgm:spPr/>
    </dgm:pt>
    <dgm:pt modelId="{256B7224-FE56-469E-959D-A613272FD272}" type="pres">
      <dgm:prSet presAssocID="{083F4775-3C85-4601-81D2-0841EA5E2FE2}" presName="parTx" presStyleLbl="revTx" presStyleIdx="2" presStyleCnt="4">
        <dgm:presLayoutVars>
          <dgm:chMax val="0"/>
          <dgm:chPref val="0"/>
        </dgm:presLayoutVars>
      </dgm:prSet>
      <dgm:spPr/>
    </dgm:pt>
    <dgm:pt modelId="{7E435453-BE55-4275-82C7-679F5AA34BB7}" type="pres">
      <dgm:prSet presAssocID="{8E27CD79-1775-4D5F-BF7E-3A3BE0604986}" presName="sibTrans" presStyleCnt="0"/>
      <dgm:spPr/>
    </dgm:pt>
    <dgm:pt modelId="{4DCBF49C-2BF4-41B7-B4B8-9F2F1A4F76EB}" type="pres">
      <dgm:prSet presAssocID="{49A53962-BD7C-4D30-AA1D-A6C741B24CA6}" presName="compNode" presStyleCnt="0"/>
      <dgm:spPr/>
    </dgm:pt>
    <dgm:pt modelId="{ECEB4341-5C2D-4043-92E6-582DEA68A9A3}" type="pres">
      <dgm:prSet presAssocID="{49A53962-BD7C-4D30-AA1D-A6C741B24CA6}" presName="bgRect" presStyleLbl="bgShp" presStyleIdx="3" presStyleCnt="4"/>
      <dgm:spPr/>
    </dgm:pt>
    <dgm:pt modelId="{C3C96261-A085-4553-ABE3-F4052E42DBA0}" type="pres">
      <dgm:prSet presAssocID="{49A53962-BD7C-4D30-AA1D-A6C741B24C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342E3F5F-91A2-496A-AE88-003D0ED623DE}" type="pres">
      <dgm:prSet presAssocID="{49A53962-BD7C-4D30-AA1D-A6C741B24CA6}" presName="spaceRect" presStyleCnt="0"/>
      <dgm:spPr/>
    </dgm:pt>
    <dgm:pt modelId="{E23E617B-A0DA-466D-AC74-62298BEAEE8B}" type="pres">
      <dgm:prSet presAssocID="{49A53962-BD7C-4D30-AA1D-A6C741B24CA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3E1F315-903B-43D4-96DE-9F9A7042085C}" type="presOf" srcId="{59FDA75C-60BD-41F3-9773-FDDA17CFF36B}" destId="{CF4C91D4-786D-477A-B1B6-1162CE764296}" srcOrd="0" destOrd="0" presId="urn:microsoft.com/office/officeart/2018/2/layout/IconVerticalSolidList"/>
    <dgm:cxn modelId="{A8CF101C-E88D-41FE-8DE2-847A02997117}" type="presOf" srcId="{E765B68B-565A-418A-A51D-5C37411C1AA6}" destId="{C29454D2-5389-4858-BC41-EE86624272B9}" srcOrd="0" destOrd="0" presId="urn:microsoft.com/office/officeart/2018/2/layout/IconVerticalSolidList"/>
    <dgm:cxn modelId="{E03C371C-3FEC-4FC4-8EA2-00E300C2EEF8}" srcId="{E765B68B-565A-418A-A51D-5C37411C1AA6}" destId="{083F4775-3C85-4601-81D2-0841EA5E2FE2}" srcOrd="2" destOrd="0" parTransId="{B2ED274B-3E1A-4CBE-A05D-EE5071FE8D99}" sibTransId="{8E27CD79-1775-4D5F-BF7E-3A3BE0604986}"/>
    <dgm:cxn modelId="{9DEF704A-6C93-4CE7-868D-C0CB8804506B}" type="presOf" srcId="{49A53962-BD7C-4D30-AA1D-A6C741B24CA6}" destId="{E23E617B-A0DA-466D-AC74-62298BEAEE8B}" srcOrd="0" destOrd="0" presId="urn:microsoft.com/office/officeart/2018/2/layout/IconVerticalSolidList"/>
    <dgm:cxn modelId="{DE29C76C-DE74-418B-B53D-074012AD27B1}" type="presOf" srcId="{083F4775-3C85-4601-81D2-0841EA5E2FE2}" destId="{256B7224-FE56-469E-959D-A613272FD272}" srcOrd="0" destOrd="0" presId="urn:microsoft.com/office/officeart/2018/2/layout/IconVerticalSolidList"/>
    <dgm:cxn modelId="{8B5B3F57-2BB8-4D9E-BABD-BFABB7840C55}" srcId="{E765B68B-565A-418A-A51D-5C37411C1AA6}" destId="{3ECD4076-791F-432C-B613-2E3FCF0CC0C3}" srcOrd="1" destOrd="0" parTransId="{9ADCDE52-73F6-42F8-A673-EB71541219A9}" sibTransId="{FA1F4312-9AE9-4F50-AB35-819F646E3A4B}"/>
    <dgm:cxn modelId="{CDEDD483-7C13-42B9-8959-64ED09519316}" srcId="{E765B68B-565A-418A-A51D-5C37411C1AA6}" destId="{59FDA75C-60BD-41F3-9773-FDDA17CFF36B}" srcOrd="0" destOrd="0" parTransId="{E3BFB3D9-6C47-429E-979A-E577033D71B6}" sibTransId="{A1C57388-234C-4066-84EB-C10DC5228585}"/>
    <dgm:cxn modelId="{5909A8B6-DB33-4105-A2AA-97FEE9AA528C}" type="presOf" srcId="{3ECD4076-791F-432C-B613-2E3FCF0CC0C3}" destId="{1DDA3F2E-8B56-4F42-B1EA-47770E7B6DB0}" srcOrd="0" destOrd="0" presId="urn:microsoft.com/office/officeart/2018/2/layout/IconVerticalSolidList"/>
    <dgm:cxn modelId="{A0F20CF5-C6B9-48F9-ACF6-B3049B6A9545}" srcId="{E765B68B-565A-418A-A51D-5C37411C1AA6}" destId="{49A53962-BD7C-4D30-AA1D-A6C741B24CA6}" srcOrd="3" destOrd="0" parTransId="{C9E35D4C-0D6E-441C-AA2B-81E8B4BE3C69}" sibTransId="{16081638-E976-4C6E-BBAF-EB24E8E8D906}"/>
    <dgm:cxn modelId="{FD100CF1-B118-470B-9554-4368A23CB957}" type="presParOf" srcId="{C29454D2-5389-4858-BC41-EE86624272B9}" destId="{150E7F72-AB04-4E54-8049-35CE95AB0EDE}" srcOrd="0" destOrd="0" presId="urn:microsoft.com/office/officeart/2018/2/layout/IconVerticalSolidList"/>
    <dgm:cxn modelId="{C51EE2CA-42C6-409A-8C9F-240A715E98FA}" type="presParOf" srcId="{150E7F72-AB04-4E54-8049-35CE95AB0EDE}" destId="{DC3A6960-FF4A-490B-BC00-BC02031FCACE}" srcOrd="0" destOrd="0" presId="urn:microsoft.com/office/officeart/2018/2/layout/IconVerticalSolidList"/>
    <dgm:cxn modelId="{BA5580E6-30D5-4057-9317-CCD17C16E230}" type="presParOf" srcId="{150E7F72-AB04-4E54-8049-35CE95AB0EDE}" destId="{BADBD21E-0040-4E76-9C96-7D379E5FC9AA}" srcOrd="1" destOrd="0" presId="urn:microsoft.com/office/officeart/2018/2/layout/IconVerticalSolidList"/>
    <dgm:cxn modelId="{A7DFAB1C-04FB-4E78-909B-41103727AA45}" type="presParOf" srcId="{150E7F72-AB04-4E54-8049-35CE95AB0EDE}" destId="{5D50A934-58D2-42E6-A12A-7BC287554E9C}" srcOrd="2" destOrd="0" presId="urn:microsoft.com/office/officeart/2018/2/layout/IconVerticalSolidList"/>
    <dgm:cxn modelId="{3080C4B4-3A3A-47B9-904E-8E6467A26614}" type="presParOf" srcId="{150E7F72-AB04-4E54-8049-35CE95AB0EDE}" destId="{CF4C91D4-786D-477A-B1B6-1162CE764296}" srcOrd="3" destOrd="0" presId="urn:microsoft.com/office/officeart/2018/2/layout/IconVerticalSolidList"/>
    <dgm:cxn modelId="{4526B5B7-065E-478A-A79F-399C55B7F7B5}" type="presParOf" srcId="{C29454D2-5389-4858-BC41-EE86624272B9}" destId="{20813035-8A97-4061-A61B-8FDE743E2D3B}" srcOrd="1" destOrd="0" presId="urn:microsoft.com/office/officeart/2018/2/layout/IconVerticalSolidList"/>
    <dgm:cxn modelId="{6310CF73-8663-41F8-9EA6-374280FF5E55}" type="presParOf" srcId="{C29454D2-5389-4858-BC41-EE86624272B9}" destId="{3A2BB2EE-72C7-4C82-BF6E-5E3DB647D386}" srcOrd="2" destOrd="0" presId="urn:microsoft.com/office/officeart/2018/2/layout/IconVerticalSolidList"/>
    <dgm:cxn modelId="{BBFB1E5B-B0CB-4AE5-A80F-0346399C1B43}" type="presParOf" srcId="{3A2BB2EE-72C7-4C82-BF6E-5E3DB647D386}" destId="{9F8CD2BF-33C9-4BEC-A088-0CA945662390}" srcOrd="0" destOrd="0" presId="urn:microsoft.com/office/officeart/2018/2/layout/IconVerticalSolidList"/>
    <dgm:cxn modelId="{65804606-A19A-4386-9ED2-5BC003A9D543}" type="presParOf" srcId="{3A2BB2EE-72C7-4C82-BF6E-5E3DB647D386}" destId="{02024D06-AEA9-4C7F-9B48-0DBBFFDA3828}" srcOrd="1" destOrd="0" presId="urn:microsoft.com/office/officeart/2018/2/layout/IconVerticalSolidList"/>
    <dgm:cxn modelId="{74784779-76E7-41E1-96BB-83D4DF5863B8}" type="presParOf" srcId="{3A2BB2EE-72C7-4C82-BF6E-5E3DB647D386}" destId="{D32D4D46-6B4F-4012-8665-95C38DD72A1C}" srcOrd="2" destOrd="0" presId="urn:microsoft.com/office/officeart/2018/2/layout/IconVerticalSolidList"/>
    <dgm:cxn modelId="{B659B1E9-E4EB-42BD-8851-90029B637753}" type="presParOf" srcId="{3A2BB2EE-72C7-4C82-BF6E-5E3DB647D386}" destId="{1DDA3F2E-8B56-4F42-B1EA-47770E7B6DB0}" srcOrd="3" destOrd="0" presId="urn:microsoft.com/office/officeart/2018/2/layout/IconVerticalSolidList"/>
    <dgm:cxn modelId="{FD057503-DF1A-49BF-B51D-06545492E84D}" type="presParOf" srcId="{C29454D2-5389-4858-BC41-EE86624272B9}" destId="{578F280D-6C47-4F7A-992C-E3E43327A5B4}" srcOrd="3" destOrd="0" presId="urn:microsoft.com/office/officeart/2018/2/layout/IconVerticalSolidList"/>
    <dgm:cxn modelId="{21920C2D-3D73-4C74-B91E-C40D85283837}" type="presParOf" srcId="{C29454D2-5389-4858-BC41-EE86624272B9}" destId="{A8212B59-0DF6-444E-A0DB-B0280B4B4785}" srcOrd="4" destOrd="0" presId="urn:microsoft.com/office/officeart/2018/2/layout/IconVerticalSolidList"/>
    <dgm:cxn modelId="{230D9789-AA5F-4F69-800B-BD825C368EF2}" type="presParOf" srcId="{A8212B59-0DF6-444E-A0DB-B0280B4B4785}" destId="{94B89108-2DEF-428A-BBF3-AD8011B713BC}" srcOrd="0" destOrd="0" presId="urn:microsoft.com/office/officeart/2018/2/layout/IconVerticalSolidList"/>
    <dgm:cxn modelId="{07FCB030-3F36-4FC8-BE13-79934E49C3C2}" type="presParOf" srcId="{A8212B59-0DF6-444E-A0DB-B0280B4B4785}" destId="{30555037-96E2-4F57-8DAC-5EA7F5B4852E}" srcOrd="1" destOrd="0" presId="urn:microsoft.com/office/officeart/2018/2/layout/IconVerticalSolidList"/>
    <dgm:cxn modelId="{E1625B7B-04F0-4184-9BF8-5CAFF730123E}" type="presParOf" srcId="{A8212B59-0DF6-444E-A0DB-B0280B4B4785}" destId="{4CF26FA3-B361-4F4C-B24A-94C30FBACEBC}" srcOrd="2" destOrd="0" presId="urn:microsoft.com/office/officeart/2018/2/layout/IconVerticalSolidList"/>
    <dgm:cxn modelId="{82E7D5A9-82F6-455B-985C-2F315EF13330}" type="presParOf" srcId="{A8212B59-0DF6-444E-A0DB-B0280B4B4785}" destId="{256B7224-FE56-469E-959D-A613272FD272}" srcOrd="3" destOrd="0" presId="urn:microsoft.com/office/officeart/2018/2/layout/IconVerticalSolidList"/>
    <dgm:cxn modelId="{A468581B-AADA-4D1F-8D2D-58D54494F6E8}" type="presParOf" srcId="{C29454D2-5389-4858-BC41-EE86624272B9}" destId="{7E435453-BE55-4275-82C7-679F5AA34BB7}" srcOrd="5" destOrd="0" presId="urn:microsoft.com/office/officeart/2018/2/layout/IconVerticalSolidList"/>
    <dgm:cxn modelId="{B6B214FC-3E7D-40CC-A2DE-333D674D8618}" type="presParOf" srcId="{C29454D2-5389-4858-BC41-EE86624272B9}" destId="{4DCBF49C-2BF4-41B7-B4B8-9F2F1A4F76EB}" srcOrd="6" destOrd="0" presId="urn:microsoft.com/office/officeart/2018/2/layout/IconVerticalSolidList"/>
    <dgm:cxn modelId="{5E3E9D40-2D0F-4775-805D-DF84D77537CC}" type="presParOf" srcId="{4DCBF49C-2BF4-41B7-B4B8-9F2F1A4F76EB}" destId="{ECEB4341-5C2D-4043-92E6-582DEA68A9A3}" srcOrd="0" destOrd="0" presId="urn:microsoft.com/office/officeart/2018/2/layout/IconVerticalSolidList"/>
    <dgm:cxn modelId="{69C9802F-F27A-480E-9864-FB8345E80C94}" type="presParOf" srcId="{4DCBF49C-2BF4-41B7-B4B8-9F2F1A4F76EB}" destId="{C3C96261-A085-4553-ABE3-F4052E42DBA0}" srcOrd="1" destOrd="0" presId="urn:microsoft.com/office/officeart/2018/2/layout/IconVerticalSolidList"/>
    <dgm:cxn modelId="{5B210653-28F2-4EF4-B06B-A774B26F17D2}" type="presParOf" srcId="{4DCBF49C-2BF4-41B7-B4B8-9F2F1A4F76EB}" destId="{342E3F5F-91A2-496A-AE88-003D0ED623DE}" srcOrd="2" destOrd="0" presId="urn:microsoft.com/office/officeart/2018/2/layout/IconVerticalSolidList"/>
    <dgm:cxn modelId="{C93870BD-3633-491A-8F8D-1FA4B337F7DA}" type="presParOf" srcId="{4DCBF49C-2BF4-41B7-B4B8-9F2F1A4F76EB}" destId="{E23E617B-A0DA-466D-AC74-62298BEAEE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A6960-FF4A-490B-BC00-BC02031FCACE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BD21E-0040-4E76-9C96-7D379E5FC9AA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4C91D4-786D-477A-B1B6-1162CE764296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Hatchery Coordinated Assessments Exchange (HCAX)</a:t>
          </a:r>
        </a:p>
      </dsp:txBody>
      <dsp:txXfrm>
        <a:off x="1339618" y="2288"/>
        <a:ext cx="5024605" cy="1159843"/>
      </dsp:txXfrm>
    </dsp:sp>
    <dsp:sp modelId="{9F8CD2BF-33C9-4BEC-A088-0CA945662390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24D06-AEA9-4C7F-9B48-0DBBFFDA3828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A3F2E-8B56-4F42-B1EA-47770E7B6DB0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StreamNet-MonitoringResources.org Progress</a:t>
          </a:r>
        </a:p>
      </dsp:txBody>
      <dsp:txXfrm>
        <a:off x="1339618" y="1452092"/>
        <a:ext cx="5024605" cy="1159843"/>
      </dsp:txXfrm>
    </dsp:sp>
    <dsp:sp modelId="{94B89108-2DEF-428A-BBF3-AD8011B713BC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55037-96E2-4F57-8DAC-5EA7F5B4852E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B7224-FE56-469E-959D-A613272FD272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Coordinated Assessments Partnership (CAP) Workshop Planning</a:t>
          </a:r>
        </a:p>
      </dsp:txBody>
      <dsp:txXfrm>
        <a:off x="1339618" y="2901896"/>
        <a:ext cx="5024605" cy="1159843"/>
      </dsp:txXfrm>
    </dsp:sp>
    <dsp:sp modelId="{ECEB4341-5C2D-4043-92E6-582DEA68A9A3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96261-A085-4553-ABE3-F4052E42DBA0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E617B-A0DA-466D-AC74-62298BEAEE8B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Fish Monitoring Work Group Update on Current Tasks (FMWG)</a:t>
          </a:r>
        </a:p>
      </dsp:txBody>
      <dsp:txXfrm>
        <a:off x="1339618" y="4351700"/>
        <a:ext cx="5024605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7B2E3-7558-4905-8838-77AA1C312CFB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3AD3-0A9B-4F57-8693-23879ADB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8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F64E5-31E7-438A-94B0-9A030BFF30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2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0362D-013D-4C96-8AB3-2A05C5EF4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0362D-013D-4C96-8AB3-2A05C5EF4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" dirty="0">
              <a:ea typeface="Calibri"/>
              <a:cs typeface="Calibri"/>
            </a:endParaRPr>
          </a:p>
        </p:txBody>
      </p:sp>
      <p:sp>
        <p:nvSpPr>
          <p:cNvPr id="128" name="Google Shape;128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02b227a0_0_0:notes"/>
          <p:cNvSpPr txBox="1"/>
          <p:nvPr/>
        </p:nvSpPr>
        <p:spPr>
          <a:xfrm>
            <a:off x="3884614" y="8685364"/>
            <a:ext cx="29718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475" rIns="91000" bIns="454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3302b227a0_0_0:notes"/>
          <p:cNvSpPr txBox="1"/>
          <p:nvPr/>
        </p:nvSpPr>
        <p:spPr>
          <a:xfrm>
            <a:off x="3883026" y="8680566"/>
            <a:ext cx="297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3302b227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2625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89" name="Google Shape;489;g3302b227a0_0_0:notes"/>
          <p:cNvSpPr txBox="1">
            <a:spLocks noGrp="1"/>
          </p:cNvSpPr>
          <p:nvPr>
            <p:ph type="body" idx="1"/>
          </p:nvPr>
        </p:nvSpPr>
        <p:spPr>
          <a:xfrm>
            <a:off x="687388" y="4341883"/>
            <a:ext cx="5483100" cy="41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endParaRPr lang="en-US" sz="12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200" dirty="0">
              <a:solidFill>
                <a:schemeClr val="dk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FD976-C589-4ABD-897D-D0261962C6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6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FD976-C589-4ABD-897D-D0261962C6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21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C64CB-F57F-463C-B8DE-7ACEEE19C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14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0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51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9513C-86E5-4F10-B4EB-932B9770D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1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9513C-86E5-4F10-B4EB-932B9770D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26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4C6-8010-4920-A29D-ABE5BF0CFA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20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9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040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46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66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081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50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9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18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07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3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08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94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00F9-8AC8-4362-A2D5-88400D5B4C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60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FD976-C589-4ABD-897D-D0261962C6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6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3AD3-0A9B-4F57-8693-23879ADBF8C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42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9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10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3AD3-0A9B-4F57-8693-23879ADBF8C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4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49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3AD3-0A9B-4F57-8693-23879ADBF8C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76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369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02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210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B013D-9C5A-470E-80F8-FD6393165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270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630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05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FD976-C589-4ABD-897D-D0261962C6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611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3AD3-0A9B-4F57-8693-23879ADBF8C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81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FD976-C589-4ABD-897D-D0261962C6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7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47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2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0362D-013D-4C96-8AB3-2A05C5EF4A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9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0362D-013D-4C96-8AB3-2A05C5EF4A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7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25F8-CBEA-4827-922A-25D92E98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A743-DF3C-44AE-8882-B9BA660A6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D55B3-1189-4EE1-BBC5-0BA2FBE4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37B6A-E8D8-439C-AC04-73DC9E31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74BE-7BAD-4617-86C3-9D87801B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ECF6-A858-49C8-B52B-EF711FDD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E648F-9F8B-46AF-9036-7AA4B48B8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D555C-322D-47D2-9046-F62F3E80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D75CD-0F80-4699-B8B3-559AA546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08D3D-0630-47E9-AA5C-A6E84CEC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C0E23-270D-4E17-B1D4-4A8CFFB06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6A7A1-EE35-4BE2-BC49-3031AADC4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652EB-45AA-4A4E-957C-625901B1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92D4D-6D5F-47AC-8C94-DF04F8C8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97F9-3BB3-437F-BB3A-1FE26436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0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39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799B8E-95E2-4A20-9D2E-0C4BA51A372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7A5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EA08B-1088-4467-A050-4D93E775584D}"/>
              </a:ext>
            </a:extLst>
          </p:cNvPr>
          <p:cNvSpPr/>
          <p:nvPr userDrawn="1"/>
        </p:nvSpPr>
        <p:spPr>
          <a:xfrm>
            <a:off x="0" y="3429000"/>
            <a:ext cx="12192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48631A-FB4D-49B7-BF10-BBA1481C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751D-BA46-40A9-A983-3F2F7713F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0317A8-5CA7-48AB-BD14-8C8E9AF6D83F}"/>
              </a:ext>
            </a:extLst>
          </p:cNvPr>
          <p:cNvSpPr/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800" y="2667000"/>
            <a:ext cx="85344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907FC1-729B-4F5C-AE54-EA3BF380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DA4DD28-4E24-4340-ACF6-26DBE6F7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1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FACF-E122-4F6C-A2BF-6539E4164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ACE98-58C0-48D4-9D72-D38EC4D8D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08C1E-121B-462B-9135-4D3B5CA2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0135-77C3-4B68-B2A9-C15D7CED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1A6CB-9C7F-4B9E-B14C-E7D9D108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3F0C-8AF0-4161-99F8-93C03188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3C13A-A7E8-48F0-868C-2DC3C080D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377EF-DAB1-46B6-9039-8CC3B07C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96BA-5F77-4AD6-8A18-661DF97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48D-4513-49C8-9DB4-0B91FB4A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7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20-4A95-42AC-9AF1-74DB77ED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09DA2-A8CC-4F0C-8AA1-75373A5A8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A4F02-AF88-42B2-9A4E-248DFF487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ED9FE-7B4A-4930-8E2F-C75DF843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E4277-F298-4E0D-B708-1BF0AF88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A4006-279F-486F-9C07-17B24CBF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16E8D-2414-40C6-A7CC-D7C10DB6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DECB1-7747-447A-A3A0-2D86FF3B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59B32-BD17-488A-B9B0-B356B2353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E94EF-ED3A-45A9-AB3A-1DA6F659F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08370-4B9E-4FEC-B5C2-D8DE78136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5BE5A-C875-41DE-9208-B72D68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9805D0-1125-4FC6-817C-A6F0D06E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2C693-CB40-4BEC-9E85-F0FA795F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71B7-207E-48BC-AAF1-D96138A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5DA2B2-3083-4526-8006-2B36111B9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650E2-B892-41FE-B26C-791E64BF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474-BD7E-40CD-B891-B90A84E1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1CF88-B8DA-4E93-B4F6-D9872DC0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83CB5-E867-4D1A-8FD8-30515120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B5742-98B7-4210-9465-FC9CEE11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2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E73F-7AD4-4000-80A5-5AD23578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826A-8113-4948-AB1D-8349421D3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BB648-AF53-437A-8797-3193B5930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DDA38-6D8B-4C14-9F53-8630A18C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3526-3BC2-4130-AB57-D4C0DBB6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A205E-1B97-4F00-8706-E3A08018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B000-4B37-4BBB-BDD9-045051B0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06E162-8CA2-4AFD-954E-7FD3105A3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14A0C-F901-45A0-BC03-F6DE2B19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A690C-CDB7-42C5-89F3-FE6F70B2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8B022-AEFA-46FC-A9AD-15BDEDBD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4D830-0D0B-4FE4-8CA2-F6C4C44D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74A24-405E-4A40-B57A-E2C9012E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E44F-AF70-4E80-9918-7AAF7A0BC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982D-A0FA-425D-B0F9-CB807D926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AE83-6693-4002-94DE-1D235FEC9ABD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73CBB-E2C0-4658-8998-DBAE91C95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A2D61-E8F9-49D4-A66A-23F1F57C4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2C9D-6E39-49A4-9A88-AEE53BE2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9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eams.microsoft.com/l/meetup-join/19%3ameeting_NTQ0ZTI2ZTEtMjE3MC00NDViLTg4MDItYTZmNWI2ZDYwNmNi%40thread.v2/0?context=%7b%22Tid%22%3a%220693b5ba-4b18-4d7b-9341-f32f400a5494%22%2c%22Oid%22%3a%22941c0b9b-f889-48c3-ac01-1f26d8c4edd9%22%7d" TargetMode="External"/><Relationship Id="rId5" Type="http://schemas.openxmlformats.org/officeDocument/2006/relationships/hyperlink" Target="tel:+12073870436,,81473875# " TargetMode="External"/><Relationship Id="rId4" Type="http://schemas.openxmlformats.org/officeDocument/2006/relationships/hyperlink" Target="https://teams.microsoft.com/l/meetup-join/19%3ameeting_N2E5ZTdmYzMtODNjOS00NjY0LWEwZDUtYzQ3MGFjZDc1ZjQ1%40thread.v2/0?context=%7b%22Tid%22%3a%221c3c2c8b-5254-43af-8bdb-68ba2e8d77c8%22%2c%22Oid%22%3a%22e01ed04c-f784-4cbc-88fe-a7a978a2c162%22%7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x.streamnet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www.streamnet.org/data/hl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pmap.streamnet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eams.microsoft.com/l/meetup-join/19%3ameeting_NTQ0ZTI2ZTEtMjE3MC00NDViLTg4MDItYTZmNWI2ZDYwNmNi%40thread.v2/0?context=%7b%22Tid%22%3a%220693b5ba-4b18-4d7b-9341-f32f400a5494%22%2c%22Oid%22%3a%22941c0b9b-f889-48c3-ac01-1f26d8c4edd9%22%7d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rod-is-cms-assets.s3.us-west-2.amazonaws.com/pnamp/prod/4cc79a40-6f27-11ec-8ca7-6932cdee449a-2022-01-05_HCAX_Controlled_Vocabulary_v1.0.xlsx" TargetMode="Externa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amp.org/project/fmwg-data-display-implementation-task" TargetMode="External"/><Relationship Id="rId4" Type="http://schemas.openxmlformats.org/officeDocument/2006/relationships/image" Target="../media/image4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mp.org/project/fmwg-fish-population-names-and-gis-boundaries-tas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hyperlink" Target="https://www.pnamp.org/event/pnamp-fmwg-fish-population-names-and-gis-boundaries-task-meeti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es.idaho.gov/planning/columbia-basin-collaborative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amp.org/project/fmwg-mafac-and-npcc-spi-task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amp.org/event/pnamp-fmwg-carrying-capacity-data-standard-meeting-november-2021" TargetMode="External"/><Relationship Id="rId5" Type="http://schemas.openxmlformats.org/officeDocument/2006/relationships/hyperlink" Target="https://www.pnamp.org/project/fmwg-carrying-capacity-standards-task" TargetMode="External"/><Relationship Id="rId4" Type="http://schemas.openxmlformats.org/officeDocument/2006/relationships/image" Target="../media/image4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poll/ncxe94n2dvyyqaw9?utm_source=poll&amp;utm_medium=link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amp.org/project/fmwg-juvenile-density-snorkel-and-electrofishing-task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poll/hvavyy8a8gh45ruq?utm_source=poll&amp;utm_medium=link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amp.org/project/fmwg-rotary-screw-trap-rst-operation-task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hyperlink" Target="https://forms.office.com/g/8zDqPR4JpQ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DBC938-AD71-42B9-9787-E6D6B6B44A8F}"/>
              </a:ext>
            </a:extLst>
          </p:cNvPr>
          <p:cNvSpPr/>
          <p:nvPr/>
        </p:nvSpPr>
        <p:spPr>
          <a:xfrm>
            <a:off x="0" y="0"/>
            <a:ext cx="12192000" cy="4418507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66C534-7692-45E3-B8F1-B123F110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22" y="837936"/>
            <a:ext cx="8110136" cy="2998084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3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StreamNet Executive Committee Meeting</a:t>
            </a:r>
            <a:br>
              <a:rPr lang="en-US" sz="33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Wednesday, September 21, 2022</a:t>
            </a:r>
            <a:br>
              <a:rPr lang="en-US" sz="2600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ExCom only: </a:t>
            </a:r>
            <a:r>
              <a:rPr lang="en-US" sz="26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9:30 AM – 11:30 (PDT)</a:t>
            </a:r>
            <a:br>
              <a:rPr lang="en-US" sz="26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b="1" dirty="0">
                <a:solidFill>
                  <a:srgbClr val="BDD2D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 session: 1:00 – 3:30 (PDT)</a:t>
            </a:r>
            <a:endParaRPr lang="en-US" sz="2600" dirty="0">
              <a:solidFill>
                <a:srgbClr val="BDD2D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78C95-D984-475A-8FEF-E8B37478C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" t="9091" r="65501" b="17046"/>
          <a:stretch/>
        </p:blipFill>
        <p:spPr>
          <a:xfrm>
            <a:off x="9927771" y="314848"/>
            <a:ext cx="1875692" cy="170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9ABFEC-394E-4D3F-A7FF-F4D72542E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67872"/>
              </p:ext>
            </p:extLst>
          </p:nvPr>
        </p:nvGraphicFramePr>
        <p:xfrm>
          <a:off x="312234" y="4549698"/>
          <a:ext cx="11608420" cy="1906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4210">
                  <a:extLst>
                    <a:ext uri="{9D8B030D-6E8A-4147-A177-3AD203B41FA5}">
                      <a16:colId xmlns:a16="http://schemas.microsoft.com/office/drawing/2014/main" val="1257942996"/>
                    </a:ext>
                  </a:extLst>
                </a:gridCol>
                <a:gridCol w="5804210">
                  <a:extLst>
                    <a:ext uri="{9D8B030D-6E8A-4147-A177-3AD203B41FA5}">
                      <a16:colId xmlns:a16="http://schemas.microsoft.com/office/drawing/2014/main" val="964586620"/>
                    </a:ext>
                  </a:extLst>
                </a:gridCol>
              </a:tblGrid>
              <a:tr h="19068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9:00 to 11:30 (PT) StreamNet ExCom only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7FAAB7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Click here to join the meeting</a:t>
                      </a: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Or call in (audio only)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7FAAB7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+1 207-387-0436,,81473875#</a:t>
                      </a: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  </a:t>
                      </a:r>
                      <a:endParaRPr lang="en-US" sz="2000" dirty="0">
                        <a:solidFill>
                          <a:srgbClr val="7FAAB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1:00 - 3:30 (PT) StreamNet ExCom &amp; PNAMP SC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7FAAB7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Click here to join the meeting</a:t>
                      </a:r>
                      <a:endParaRPr lang="en-US" sz="2000" dirty="0">
                        <a:solidFill>
                          <a:srgbClr val="7FAAB7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Or call in (audio only)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FAAB7"/>
                          </a:solidFill>
                          <a:effectLst/>
                        </a:rPr>
                        <a:t>(202) 640-1187,,138908893# </a:t>
                      </a:r>
                      <a:endParaRPr lang="en-US" sz="2000" dirty="0">
                        <a:solidFill>
                          <a:srgbClr val="7FAAB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306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31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86834"/>
            <a:ext cx="11594232" cy="769442"/>
          </a:xfrm>
        </p:spPr>
        <p:txBody>
          <a:bodyPr>
            <a:noAutofit/>
          </a:bodyPr>
          <a:lstStyle/>
          <a:p>
            <a:r>
              <a:rPr lang="en-US" sz="3300" b="1" dirty="0"/>
              <a:t>Review status of SN ExCom Sept 2022 decisions on CAP Fish HLIs</a:t>
            </a:r>
            <a:endParaRPr lang="en-US" sz="33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321EEEA-6194-4027-A9DF-2BA4A52CA5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991107"/>
              </p:ext>
            </p:extLst>
          </p:nvPr>
        </p:nvGraphicFramePr>
        <p:xfrm>
          <a:off x="383458" y="873250"/>
          <a:ext cx="11474245" cy="483253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849329">
                  <a:extLst>
                    <a:ext uri="{9D8B030D-6E8A-4147-A177-3AD203B41FA5}">
                      <a16:colId xmlns:a16="http://schemas.microsoft.com/office/drawing/2014/main" val="2442693341"/>
                    </a:ext>
                  </a:extLst>
                </a:gridCol>
                <a:gridCol w="4503779">
                  <a:extLst>
                    <a:ext uri="{9D8B030D-6E8A-4147-A177-3AD203B41FA5}">
                      <a16:colId xmlns:a16="http://schemas.microsoft.com/office/drawing/2014/main" val="3844913550"/>
                    </a:ext>
                  </a:extLst>
                </a:gridCol>
                <a:gridCol w="3121137">
                  <a:extLst>
                    <a:ext uri="{9D8B030D-6E8A-4147-A177-3AD203B41FA5}">
                      <a16:colId xmlns:a16="http://schemas.microsoft.com/office/drawing/2014/main" val="684794057"/>
                    </a:ext>
                  </a:extLst>
                </a:gridCol>
              </a:tblGrid>
              <a:tr h="503365">
                <a:tc>
                  <a:txBody>
                    <a:bodyPr/>
                    <a:lstStyle/>
                    <a:p>
                      <a:r>
                        <a:rPr lang="en-US" sz="1600" dirty="0"/>
                        <a:t>Task</a:t>
                      </a:r>
                    </a:p>
                  </a:txBody>
                  <a:tcPr marL="101525" marR="101525">
                    <a:solidFill>
                      <a:schemeClr val="accent3"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CAP Fish HLIs </a:t>
                      </a:r>
                    </a:p>
                    <a:p>
                      <a:r>
                        <a:rPr lang="en-US" sz="1600" dirty="0">
                          <a:hlinkClick r:id="rId3"/>
                        </a:rPr>
                        <a:t>map query</a:t>
                      </a:r>
                      <a:endParaRPr lang="en-US" sz="1600" dirty="0"/>
                    </a:p>
                  </a:txBody>
                  <a:tcPr marL="101525" marR="101525">
                    <a:solidFill>
                      <a:schemeClr val="accent3"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Draft CAP Fish HLIs </a:t>
                      </a:r>
                    </a:p>
                    <a:p>
                      <a:r>
                        <a:rPr lang="en-US" sz="1600" dirty="0">
                          <a:hlinkClick r:id="rId4"/>
                        </a:rPr>
                        <a:t>tabular query</a:t>
                      </a:r>
                      <a:endParaRPr lang="en-US" sz="1600" dirty="0"/>
                    </a:p>
                  </a:txBody>
                  <a:tcPr marL="101525" marR="101525">
                    <a:solidFill>
                      <a:schemeClr val="accent3"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475218"/>
                  </a:ext>
                </a:extLst>
              </a:tr>
              <a:tr h="503365">
                <a:tc>
                  <a:txBody>
                    <a:bodyPr/>
                    <a:lstStyle/>
                    <a:p>
                      <a:r>
                        <a:rPr lang="en-US" sz="1600" dirty="0"/>
                        <a:t>Provide additional filters (e.g. population name, HLI, pop fit, methods, compiled by)</a:t>
                      </a:r>
                    </a:p>
                  </a:txBody>
                  <a:tcPr marL="101525" marR="101525"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      ---- </a:t>
                      </a:r>
                    </a:p>
                  </a:txBody>
                  <a:tcPr marL="101525" marR="101525"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Done</a:t>
                      </a:r>
                    </a:p>
                  </a:txBody>
                  <a:tcPr marL="101525" marR="101525"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891677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Remove ‘non-</a:t>
                      </a:r>
                      <a:r>
                        <a:rPr lang="en-US" sz="1600" dirty="0" err="1"/>
                        <a:t>trt</a:t>
                      </a:r>
                      <a:r>
                        <a:rPr lang="en-US" sz="1600" dirty="0"/>
                        <a:t>’ from pop names</a:t>
                      </a:r>
                    </a:p>
                  </a:txBody>
                  <a:tcPr marL="101525" marR="101525">
                    <a:solidFill>
                      <a:schemeClr val="lt1"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Done</a:t>
                      </a:r>
                    </a:p>
                  </a:txBody>
                  <a:tcPr marL="101525" marR="101525">
                    <a:solidFill>
                      <a:schemeClr val="lt1"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Done</a:t>
                      </a:r>
                    </a:p>
                  </a:txBody>
                  <a:tcPr marL="101525" marR="101525">
                    <a:solidFill>
                      <a:schemeClr val="lt1"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06449"/>
                  </a:ext>
                </a:extLst>
              </a:tr>
              <a:tr h="1195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Display partial population estimates (</a:t>
                      </a:r>
                      <a:r>
                        <a:rPr lang="en-US" sz="1600" kern="1200" dirty="0" err="1"/>
                        <a:t>subpop</a:t>
                      </a:r>
                      <a:r>
                        <a:rPr lang="en-US" sz="1600" kern="1200" dirty="0"/>
                        <a:t>) with whole population estimates; place whole estimate at top and differentiate clearly from partial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1525" marR="101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Pending changes to MAFAC/</a:t>
                      </a:r>
                      <a:r>
                        <a:rPr lang="en-US" sz="1600" kern="1200" dirty="0" err="1"/>
                        <a:t>Superpop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1525" marR="101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Done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600" kern="1200" dirty="0"/>
                        <a:t>displayed on separate rows</a:t>
                      </a:r>
                      <a:endParaRPr lang="en-US" sz="16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1525" marR="101525"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598097"/>
                  </a:ext>
                </a:extLst>
              </a:tr>
              <a:tr h="889488">
                <a:tc>
                  <a:txBody>
                    <a:bodyPr/>
                    <a:lstStyle/>
                    <a:p>
                      <a:r>
                        <a:rPr lang="en-US" sz="1600" dirty="0"/>
                        <a:t>Provide info on </a:t>
                      </a:r>
                      <a:r>
                        <a:rPr lang="en-US" sz="1600" b="1" dirty="0"/>
                        <a:t>data availability</a:t>
                      </a:r>
                      <a:r>
                        <a:rPr lang="en-US" sz="1600" dirty="0"/>
                        <a:t> for all populations without CAP Fish HLIs/related trend</a:t>
                      </a:r>
                    </a:p>
                  </a:txBody>
                  <a:tcPr marL="101525" marR="1015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79A7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cap="none" dirty="0">
                          <a:effectLst/>
                          <a:sym typeface="Arial"/>
                        </a:rPr>
                        <a:t>FMWG Data Display reviewed data and provided input on display </a:t>
                      </a:r>
                    </a:p>
                    <a:p>
                      <a:pPr marL="176213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cap="none" dirty="0">
                          <a:effectLst/>
                          <a:sym typeface="Arial"/>
                        </a:rPr>
                        <a:t>Mock up display for map query ready for input</a:t>
                      </a:r>
                    </a:p>
                    <a:p>
                      <a:pPr marL="176213" marR="0" lvl="2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cap="none" dirty="0">
                          <a:effectLst/>
                          <a:sym typeface="Arial"/>
                        </a:rPr>
                        <a:t>Next step: SN SC input and SN ExCom review then finalize </a:t>
                      </a:r>
                    </a:p>
                  </a:txBody>
                  <a:tcPr marL="101525" marR="1015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79A7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1525" marR="101525">
                    <a:solidFill>
                      <a:schemeClr val="lt1"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139947"/>
                  </a:ext>
                </a:extLst>
              </a:tr>
              <a:tr h="833142">
                <a:tc>
                  <a:txBody>
                    <a:bodyPr/>
                    <a:lstStyle/>
                    <a:p>
                      <a:r>
                        <a:rPr lang="en-US" sz="1600" dirty="0"/>
                        <a:t>Separate out HLIs for different </a:t>
                      </a:r>
                      <a:r>
                        <a:rPr lang="en-US" sz="1600" b="1" dirty="0"/>
                        <a:t>groupings</a:t>
                      </a:r>
                      <a:r>
                        <a:rPr lang="en-US" sz="1600" dirty="0"/>
                        <a:t> (e.g. Multiple pop; MAFAC-NPCC groups)</a:t>
                      </a:r>
                    </a:p>
                  </a:txBody>
                  <a:tcPr marL="101525" marR="1015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479A7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Same as previous row</a:t>
                      </a:r>
                    </a:p>
                  </a:txBody>
                  <a:tcPr marL="101525" marR="1015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479A7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Done </a:t>
                      </a:r>
                    </a:p>
                    <a:p>
                      <a:r>
                        <a:rPr lang="en-US" sz="1600" dirty="0"/>
                        <a:t>via filter Whole, Multiple, Partial.  New groupings will be added</a:t>
                      </a:r>
                      <a:endParaRPr lang="en-US" sz="1600" i="1" dirty="0"/>
                    </a:p>
                  </a:txBody>
                  <a:tcPr marL="101525" marR="101525">
                    <a:solidFill>
                      <a:schemeClr val="dk1">
                        <a:tint val="2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40656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BAEB056-1AAB-4295-B55F-042CC37A2EC3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85A55-9D17-4446-A60A-529C5A93A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01252"/>
            <a:ext cx="11567885" cy="1325563"/>
          </a:xfrm>
        </p:spPr>
        <p:txBody>
          <a:bodyPr>
            <a:noAutofit/>
          </a:bodyPr>
          <a:lstStyle/>
          <a:p>
            <a:r>
              <a:rPr lang="en-US" sz="3300" b="1" dirty="0"/>
              <a:t>View proposed changes to the CAP Fish HLIs user interface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6FE9A2-FD3F-411F-A125-2F4D5586F23C}"/>
              </a:ext>
            </a:extLst>
          </p:cNvPr>
          <p:cNvGrpSpPr/>
          <p:nvPr/>
        </p:nvGrpSpPr>
        <p:grpSpPr>
          <a:xfrm>
            <a:off x="3106755" y="1562700"/>
            <a:ext cx="4939749" cy="3369366"/>
            <a:chOff x="5844208" y="1639957"/>
            <a:chExt cx="4939749" cy="3369366"/>
          </a:xfrm>
        </p:grpSpPr>
        <p:sp>
          <p:nvSpPr>
            <p:cNvPr id="7" name="Rectangle 6">
              <a:hlinkClick r:id="rId3"/>
              <a:extLst>
                <a:ext uri="{FF2B5EF4-FFF2-40B4-BE49-F238E27FC236}">
                  <a16:creationId xmlns:a16="http://schemas.microsoft.com/office/drawing/2014/main" id="{76B5EC83-0A96-4950-A875-63F8B8D9C0FF}"/>
                </a:ext>
              </a:extLst>
            </p:cNvPr>
            <p:cNvSpPr/>
            <p:nvPr/>
          </p:nvSpPr>
          <p:spPr>
            <a:xfrm>
              <a:off x="5844208" y="1639957"/>
              <a:ext cx="4939749" cy="3369366"/>
            </a:xfrm>
            <a:prstGeom prst="rect">
              <a:avLst/>
            </a:prstGeom>
            <a:solidFill>
              <a:srgbClr val="1479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Go to online map demo</a:t>
              </a:r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sz="2000" b="1" dirty="0"/>
            </a:p>
          </p:txBody>
        </p:sp>
        <p:pic>
          <p:nvPicPr>
            <p:cNvPr id="9" name="Picture 8">
              <a:hlinkClick r:id="rId3"/>
              <a:extLst>
                <a:ext uri="{FF2B5EF4-FFF2-40B4-BE49-F238E27FC236}">
                  <a16:creationId xmlns:a16="http://schemas.microsoft.com/office/drawing/2014/main" id="{366B3683-EB13-4BC5-83B5-29027C615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1853" y="2011466"/>
              <a:ext cx="4486275" cy="2714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414CCD0-1681-43AD-9795-1920D63491A6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1DB99F-811C-4FCF-AD00-FC1418579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7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EE35CD-5016-487F-9A82-410F9A66DC79}"/>
              </a:ext>
            </a:extLst>
          </p:cNvPr>
          <p:cNvGrpSpPr/>
          <p:nvPr/>
        </p:nvGrpSpPr>
        <p:grpSpPr>
          <a:xfrm>
            <a:off x="1517513" y="254313"/>
            <a:ext cx="8091719" cy="6455202"/>
            <a:chOff x="1517513" y="254313"/>
            <a:chExt cx="8091719" cy="64552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692125-035F-47DC-8AC3-A89EA1AFE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513" y="254313"/>
              <a:ext cx="8091719" cy="51177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8D8DA-F829-4E4D-A7BE-46AA244AB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84"/>
            <a:stretch/>
          </p:blipFill>
          <p:spPr>
            <a:xfrm>
              <a:off x="1567044" y="3657600"/>
              <a:ext cx="2879226" cy="3051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43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C2810-EA1B-4D57-8862-F878B739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257"/>
            <a:ext cx="12192000" cy="55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D24794-C829-4E01-8676-507C80F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800"/>
            <a:ext cx="12192000" cy="5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5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93BE36-DF78-4943-9BA0-8C5C0A7339F8}"/>
              </a:ext>
            </a:extLst>
          </p:cNvPr>
          <p:cNvGrpSpPr/>
          <p:nvPr/>
        </p:nvGrpSpPr>
        <p:grpSpPr>
          <a:xfrm>
            <a:off x="520700" y="191293"/>
            <a:ext cx="11150600" cy="6272213"/>
            <a:chOff x="520700" y="292893"/>
            <a:chExt cx="11150600" cy="62722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14C17C3-B06D-4A28-B553-8C4763E7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00" y="292893"/>
              <a:ext cx="11150600" cy="6272213"/>
            </a:xfrm>
            <a:prstGeom prst="rect">
              <a:avLst/>
            </a:prstGeom>
            <a:solidFill>
              <a:schemeClr val="accent4"/>
            </a:solidFill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89FCEE-C653-46AF-949B-A4FBDA4059D7}"/>
                </a:ext>
              </a:extLst>
            </p:cNvPr>
            <p:cNvSpPr/>
            <p:nvPr/>
          </p:nvSpPr>
          <p:spPr>
            <a:xfrm>
              <a:off x="10337800" y="5664200"/>
              <a:ext cx="1257300" cy="279400"/>
            </a:xfrm>
            <a:prstGeom prst="rect">
              <a:avLst/>
            </a:prstGeom>
            <a:solidFill>
              <a:srgbClr val="FFC000">
                <a:alpha val="2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9D98CF4C-96AB-4095-B657-3DE4DB2B1C56}"/>
                </a:ext>
              </a:extLst>
            </p:cNvPr>
            <p:cNvSpPr/>
            <p:nvPr/>
          </p:nvSpPr>
          <p:spPr>
            <a:xfrm rot="18806303">
              <a:off x="5189509" y="3059907"/>
              <a:ext cx="533293" cy="343424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874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56F049-749E-4499-BF54-2F1E32FF5E81}"/>
              </a:ext>
            </a:extLst>
          </p:cNvPr>
          <p:cNvSpPr/>
          <p:nvPr/>
        </p:nvSpPr>
        <p:spPr>
          <a:xfrm>
            <a:off x="1" y="-1"/>
            <a:ext cx="12363736" cy="6927111"/>
          </a:xfrm>
          <a:prstGeom prst="rect">
            <a:avLst/>
          </a:prstGeom>
          <a:gradFill flip="none" rotWithShape="1">
            <a:gsLst>
              <a:gs pos="47000">
                <a:srgbClr val="1479A7">
                  <a:alpha val="57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1479A7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2F8AD4-2D65-4AD3-AD23-9BF8DDBF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99133"/>
          </a:xfrm>
        </p:spPr>
        <p:txBody>
          <a:bodyPr/>
          <a:lstStyle/>
          <a:p>
            <a:r>
              <a:rPr lang="en-US" dirty="0"/>
              <a:t>Lunch Break – Back at 1pm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7886579-8419-4705-8596-55DB41E72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1"/>
            <a:ext cx="9144000" cy="23066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Return and use afternoon link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1:00 - 3:30 (PT) StreamNet ExCom &amp; PNAMP SC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u="sng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join the meeting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 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Or call in (audio only)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(202) 640-1187,,138908893#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423" y="1521135"/>
            <a:ext cx="7048500" cy="876300"/>
          </a:xfrm>
          <a:prstGeom prst="rect">
            <a:avLst/>
          </a:prstGeom>
          <a:solidFill>
            <a:srgbClr val="406F85"/>
          </a:solidFill>
          <a:ln w="9525" cap="flat" cmpd="sng">
            <a:solidFill>
              <a:srgbClr val="406F8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25"/>
          <p:cNvSpPr/>
          <p:nvPr/>
        </p:nvSpPr>
        <p:spPr>
          <a:xfrm>
            <a:off x="3392557" y="1475410"/>
            <a:ext cx="7138504" cy="96459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4194306" y="1007486"/>
            <a:ext cx="547687" cy="69215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7294419" y="1005006"/>
            <a:ext cx="547687" cy="69215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106425" y="4359238"/>
            <a:ext cx="5407472" cy="153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97C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/>
                <a:cs typeface="Arial" panose="020B0604020202020204" pitchFamily="34" charset="0"/>
                <a:sym typeface="Cambria"/>
              </a:rPr>
              <a:t>StreamNet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/>
                <a:cs typeface="Arial" panose="020B0604020202020204" pitchFamily="34" charset="0"/>
                <a:sym typeface="Cambria"/>
              </a:rPr>
              <a:t> Executive Committee &amp; PNAMP Steering Committee Joint Session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Welcome! We’ll be starting shortly.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4">
            <a:alphaModFix/>
          </a:blip>
          <a:srcRect t="389"/>
          <a:stretch/>
        </p:blipFill>
        <p:spPr>
          <a:xfrm>
            <a:off x="5607655" y="2548785"/>
            <a:ext cx="1661101" cy="4151275"/>
          </a:xfrm>
          <a:prstGeom prst="rect">
            <a:avLst/>
          </a:prstGeom>
          <a:solidFill>
            <a:srgbClr val="406F85"/>
          </a:solidFill>
          <a:ln w="9525" cap="flat" cmpd="sng">
            <a:solidFill>
              <a:srgbClr val="406F8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25"/>
          <p:cNvSpPr/>
          <p:nvPr/>
        </p:nvSpPr>
        <p:spPr>
          <a:xfrm rot="5400000">
            <a:off x="7269789" y="2370246"/>
            <a:ext cx="547687" cy="69215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5"/>
          <p:cNvSpPr/>
          <p:nvPr/>
        </p:nvSpPr>
        <p:spPr>
          <a:xfrm>
            <a:off x="257897" y="152659"/>
            <a:ext cx="5256000" cy="1107996"/>
          </a:xfrm>
          <a:prstGeom prst="roundRect">
            <a:avLst>
              <a:gd name="adj" fmla="val 589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Use the meeting chat if you need assistance.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189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Chats can be seen by all participants.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5762877" y="152659"/>
            <a:ext cx="6249468" cy="1107996"/>
          </a:xfrm>
          <a:prstGeom prst="roundRect">
            <a:avLst>
              <a:gd name="adj" fmla="val 589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Please mute yourself when not speaking.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877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Use *6 to mute phone audio.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877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Use the microphone icon on the control bar to mute computer audio.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7584171" y="2481123"/>
            <a:ext cx="2760461" cy="1543620"/>
          </a:xfrm>
          <a:prstGeom prst="roundRect">
            <a:avLst>
              <a:gd name="adj" fmla="val 589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If you are having problems with audio/video, check your device settings.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5"/>
          <p:cNvSpPr/>
          <p:nvPr/>
        </p:nvSpPr>
        <p:spPr>
          <a:xfrm rot="10800000">
            <a:off x="5566166" y="2082538"/>
            <a:ext cx="547687" cy="45299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ack and white image of two people&#10;&#10;Description automatically generated with low confidence">
            <a:extLst>
              <a:ext uri="{FF2B5EF4-FFF2-40B4-BE49-F238E27FC236}">
                <a16:creationId xmlns:a16="http://schemas.microsoft.com/office/drawing/2014/main" id="{0487D487-4C06-4A3B-9189-3E8442833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90" y="3311269"/>
            <a:ext cx="2747772" cy="874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6B04C9-9288-4714-8264-6F2F4CAECB5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690" y="5521448"/>
            <a:ext cx="2803937" cy="10927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0"/>
          <p:cNvSpPr txBox="1"/>
          <p:nvPr/>
        </p:nvSpPr>
        <p:spPr>
          <a:xfrm>
            <a:off x="1924051" y="2384579"/>
            <a:ext cx="794385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97C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StreamNet Executive 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mmittee &amp; PNAMP Steering Committee </a:t>
            </a:r>
            <a:r>
              <a:rPr lang="en" sz="3200" b="1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Joint Session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1E497C"/>
              </a:buClr>
              <a:buSzTx/>
              <a:buFont typeface="Calibri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September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21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, 2022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97C"/>
              </a:buClr>
              <a:buSzTx/>
              <a:buFont typeface="Calibri"/>
              <a:buNone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492" name="Google Shape;492;p7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3443" y="266316"/>
            <a:ext cx="3672530" cy="17776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FCC8A-B25E-4165-A162-29A291954CE6}"/>
              </a:ext>
            </a:extLst>
          </p:cNvPr>
          <p:cNvSpPr txBox="1"/>
          <p:nvPr/>
        </p:nvSpPr>
        <p:spPr>
          <a:xfrm>
            <a:off x="230569" y="4360107"/>
            <a:ext cx="9878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Please mute yourself when not speaking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*6 for phone audio</a:t>
            </a:r>
          </a:p>
          <a:p>
            <a:pPr marL="5715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Microphone icon on the control bar for computer audio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FFA10-6DAC-4B9A-BF6D-E1A125E1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69" y="5637471"/>
            <a:ext cx="7048500" cy="87630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94C476D8-C234-45E8-BB7D-3B7F70161F7D}"/>
              </a:ext>
            </a:extLst>
          </p:cNvPr>
          <p:cNvSpPr/>
          <p:nvPr/>
        </p:nvSpPr>
        <p:spPr>
          <a:xfrm>
            <a:off x="4162679" y="5393021"/>
            <a:ext cx="394970" cy="45257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F56F3-7C01-4904-AAF9-F64EEB277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7481" y="270238"/>
            <a:ext cx="4561260" cy="17776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Tips</a:t>
            </a:r>
            <a:endParaRPr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3" y="4102921"/>
            <a:ext cx="9328735" cy="94848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/>
          <p:nvPr/>
        </p:nvSpPr>
        <p:spPr>
          <a:xfrm>
            <a:off x="6788681" y="3379331"/>
            <a:ext cx="547600" cy="83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1950679" y="2416208"/>
            <a:ext cx="8241200" cy="1336000"/>
          </a:xfrm>
          <a:prstGeom prst="roundRect">
            <a:avLst>
              <a:gd name="adj" fmla="val 589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Please mute yourself when not speaking.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877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Use *6 to mute phone audio.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877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Use the microphone icon on the control bar to mute computer audio.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2598470-0C63-4EFC-91B2-2640D457E06E}"/>
              </a:ext>
            </a:extLst>
          </p:cNvPr>
          <p:cNvSpPr/>
          <p:nvPr/>
        </p:nvSpPr>
        <p:spPr>
          <a:xfrm>
            <a:off x="-34274" y="5590663"/>
            <a:ext cx="12226273" cy="1282849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79A7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4" y="365125"/>
            <a:ext cx="6913266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Welcome and Introductions</a:t>
            </a:r>
            <a:br>
              <a:rPr lang="en-US" b="1" dirty="0"/>
            </a:br>
            <a:r>
              <a:rPr lang="en-US" sz="2000" i="1" dirty="0"/>
              <a:t>Please leave web cameras on to facilitate discussion</a:t>
            </a:r>
            <a:endParaRPr lang="en-US" sz="2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0C745B4-8E60-4B6E-81D1-BC48B662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01" y="2503918"/>
            <a:ext cx="57092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All participants, </a:t>
            </a:r>
          </a:p>
          <a:p>
            <a:pPr marL="0" indent="0">
              <a:buNone/>
            </a:pPr>
            <a:r>
              <a:rPr lang="en-US" sz="2400" dirty="0"/>
              <a:t>please use the chat to introduce yourself </a:t>
            </a:r>
            <a:br>
              <a:rPr lang="en-US" sz="2400" dirty="0"/>
            </a:br>
            <a:r>
              <a:rPr lang="en-US" sz="2400" dirty="0"/>
              <a:t>(name and affiliation)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D5A88-89D0-4DA0-BF01-E13CE1882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672352"/>
            <a:ext cx="2803937" cy="1092773"/>
          </a:xfrm>
          <a:prstGeom prst="rect">
            <a:avLst/>
          </a:prstGeom>
        </p:spPr>
      </p:pic>
      <p:pic>
        <p:nvPicPr>
          <p:cNvPr id="9" name="Google Shape;130;p25">
            <a:extLst>
              <a:ext uri="{FF2B5EF4-FFF2-40B4-BE49-F238E27FC236}">
                <a16:creationId xmlns:a16="http://schemas.microsoft.com/office/drawing/2014/main" id="{9838D4EB-4E06-4A85-947E-DE76055B15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119" y="2036761"/>
            <a:ext cx="4762362" cy="592077"/>
          </a:xfrm>
          <a:prstGeom prst="rect">
            <a:avLst/>
          </a:prstGeom>
          <a:solidFill>
            <a:srgbClr val="406F85"/>
          </a:solidFill>
          <a:ln w="9525" cap="flat" cmpd="sng">
            <a:solidFill>
              <a:srgbClr val="406F8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135;p25">
            <a:extLst>
              <a:ext uri="{FF2B5EF4-FFF2-40B4-BE49-F238E27FC236}">
                <a16:creationId xmlns:a16="http://schemas.microsoft.com/office/drawing/2014/main" id="{B9637992-688A-4DE7-A794-1D16B8208C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89"/>
          <a:stretch/>
        </p:blipFill>
        <p:spPr>
          <a:xfrm>
            <a:off x="7711077" y="3062265"/>
            <a:ext cx="1661101" cy="4151275"/>
          </a:xfrm>
          <a:prstGeom prst="rect">
            <a:avLst/>
          </a:prstGeom>
          <a:solidFill>
            <a:srgbClr val="406F85"/>
          </a:solidFill>
          <a:ln w="9525" cap="flat" cmpd="sng">
            <a:solidFill>
              <a:srgbClr val="406F8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138;p25">
            <a:extLst>
              <a:ext uri="{FF2B5EF4-FFF2-40B4-BE49-F238E27FC236}">
                <a16:creationId xmlns:a16="http://schemas.microsoft.com/office/drawing/2014/main" id="{82AC5C43-8F93-42B6-B6F3-1E1349A3DAD7}"/>
              </a:ext>
            </a:extLst>
          </p:cNvPr>
          <p:cNvSpPr/>
          <p:nvPr/>
        </p:nvSpPr>
        <p:spPr>
          <a:xfrm>
            <a:off x="7711088" y="579616"/>
            <a:ext cx="4352424" cy="1107996"/>
          </a:xfrm>
          <a:prstGeom prst="roundRect">
            <a:avLst>
              <a:gd name="adj" fmla="val 5892"/>
            </a:avLst>
          </a:prstGeom>
          <a:solidFill>
            <a:srgbClr val="C1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" b="1" dirty="0">
                <a:solidFill>
                  <a:srgbClr val="000000"/>
                </a:solidFill>
                <a:sym typeface="Arial"/>
              </a:rPr>
              <a:t>Please mute yourself when not speaking.</a:t>
            </a:r>
            <a:endParaRPr b="1" dirty="0">
              <a:solidFill>
                <a:srgbClr val="000000"/>
              </a:solidFill>
            </a:endParaRPr>
          </a:p>
          <a:p>
            <a:pPr lvl="1"/>
            <a:r>
              <a:rPr lang="en" dirty="0">
                <a:solidFill>
                  <a:srgbClr val="000000"/>
                </a:solidFill>
                <a:sym typeface="Arial"/>
              </a:rPr>
              <a:t>Use *6 to mute phone audio.</a:t>
            </a:r>
            <a:endParaRPr dirty="0">
              <a:solidFill>
                <a:srgbClr val="000000"/>
              </a:solidFill>
            </a:endParaRPr>
          </a:p>
          <a:p>
            <a:pPr lvl="1"/>
            <a:r>
              <a:rPr lang="en" dirty="0">
                <a:solidFill>
                  <a:srgbClr val="000000"/>
                </a:solidFill>
                <a:sym typeface="Arial"/>
              </a:rPr>
              <a:t>Use the microphone icon on the control bar to mute computer audio.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Google Shape;139;p25">
            <a:extLst>
              <a:ext uri="{FF2B5EF4-FFF2-40B4-BE49-F238E27FC236}">
                <a16:creationId xmlns:a16="http://schemas.microsoft.com/office/drawing/2014/main" id="{759201BC-712F-4AC7-AE84-DFC93400C1E5}"/>
              </a:ext>
            </a:extLst>
          </p:cNvPr>
          <p:cNvSpPr/>
          <p:nvPr/>
        </p:nvSpPr>
        <p:spPr>
          <a:xfrm>
            <a:off x="9647993" y="2819336"/>
            <a:ext cx="2509734" cy="1543620"/>
          </a:xfrm>
          <a:prstGeom prst="roundRect">
            <a:avLst>
              <a:gd name="adj" fmla="val 5892"/>
            </a:avLst>
          </a:prstGeom>
          <a:solidFill>
            <a:srgbClr val="C1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sym typeface="Arial"/>
              </a:rPr>
              <a:t>Check device settings </a:t>
            </a:r>
          </a:p>
          <a:p>
            <a:pPr algn="ctr"/>
            <a:r>
              <a:rPr lang="en" dirty="0">
                <a:solidFill>
                  <a:srgbClr val="000000"/>
                </a:solidFill>
                <a:sym typeface="Arial"/>
              </a:rPr>
              <a:t>if you are having problems with audio/video</a:t>
            </a:r>
            <a:endParaRPr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039C10A-3DC2-4CE7-B952-F02C5D9C4D84}"/>
              </a:ext>
            </a:extLst>
          </p:cNvPr>
          <p:cNvSpPr/>
          <p:nvPr/>
        </p:nvSpPr>
        <p:spPr>
          <a:xfrm>
            <a:off x="10118690" y="1690688"/>
            <a:ext cx="331596" cy="346073"/>
          </a:xfrm>
          <a:prstGeom prst="downArrow">
            <a:avLst/>
          </a:prstGeom>
          <a:solidFill>
            <a:srgbClr val="C1D3E6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endParaRPr lang="en-US" sz="16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172EBA7-64D0-4ED4-BE0A-5E9CC929F601}"/>
              </a:ext>
            </a:extLst>
          </p:cNvPr>
          <p:cNvSpPr/>
          <p:nvPr/>
        </p:nvSpPr>
        <p:spPr>
          <a:xfrm rot="5400000">
            <a:off x="9344287" y="3090156"/>
            <a:ext cx="331596" cy="275815"/>
          </a:xfrm>
          <a:prstGeom prst="downArrow">
            <a:avLst/>
          </a:prstGeom>
          <a:solidFill>
            <a:srgbClr val="54AEB4">
              <a:alpha val="20000"/>
            </a:srgbClr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endParaRPr lang="en-US" sz="16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B79D9C-48E8-4D03-A879-79057077CC26}"/>
              </a:ext>
            </a:extLst>
          </p:cNvPr>
          <p:cNvSpPr/>
          <p:nvPr/>
        </p:nvSpPr>
        <p:spPr>
          <a:xfrm>
            <a:off x="8932985" y="2110154"/>
            <a:ext cx="455077" cy="952111"/>
          </a:xfrm>
          <a:prstGeom prst="rect">
            <a:avLst/>
          </a:prstGeom>
          <a:noFill/>
          <a:ln w="57150">
            <a:solidFill>
              <a:srgbClr val="C1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299898-3A1C-4EBF-AF74-DB040CB0E211}"/>
              </a:ext>
            </a:extLst>
          </p:cNvPr>
          <p:cNvSpPr/>
          <p:nvPr/>
        </p:nvSpPr>
        <p:spPr>
          <a:xfrm>
            <a:off x="7712751" y="3062265"/>
            <a:ext cx="1643541" cy="4216589"/>
          </a:xfrm>
          <a:prstGeom prst="rect">
            <a:avLst/>
          </a:prstGeom>
          <a:noFill/>
          <a:ln w="57150">
            <a:solidFill>
              <a:srgbClr val="C1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5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Questions or Feedback?</a:t>
            </a:r>
            <a:endParaRPr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26" y="3913759"/>
            <a:ext cx="9328749" cy="9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/>
          <p:nvPr/>
        </p:nvSpPr>
        <p:spPr>
          <a:xfrm>
            <a:off x="1431631" y="2564241"/>
            <a:ext cx="6048000" cy="989600"/>
          </a:xfrm>
          <a:prstGeom prst="roundRect">
            <a:avLst>
              <a:gd name="adj" fmla="val 5892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en" sz="2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Put it in the chat or raise your hand</a:t>
            </a:r>
            <a:endParaRPr kumimoji="0" sz="2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6" name="Google Shape;166;p28"/>
          <p:cNvSpPr/>
          <p:nvPr/>
        </p:nvSpPr>
        <p:spPr>
          <a:xfrm rot="2403969">
            <a:off x="2879315" y="3154634"/>
            <a:ext cx="547600" cy="102091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8"/>
          <p:cNvSpPr/>
          <p:nvPr/>
        </p:nvSpPr>
        <p:spPr>
          <a:xfrm rot="2578997">
            <a:off x="3846345" y="3136564"/>
            <a:ext cx="547600" cy="114726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rglass and a calendar">
            <a:extLst>
              <a:ext uri="{FF2B5EF4-FFF2-40B4-BE49-F238E27FC236}">
                <a16:creationId xmlns:a16="http://schemas.microsoft.com/office/drawing/2014/main" id="{1FCC482F-E6EF-4C96-ACFA-E1E5B042C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06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1F29B0-531E-4C7A-9F9C-4EBF112F4B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8208" y="963827"/>
          <a:ext cx="6200300" cy="5590551"/>
        </p:xfrm>
        <a:graphic>
          <a:graphicData uri="http://schemas.openxmlformats.org/drawingml/2006/table">
            <a:tbl>
              <a:tblPr/>
              <a:tblGrid>
                <a:gridCol w="615701">
                  <a:extLst>
                    <a:ext uri="{9D8B030D-6E8A-4147-A177-3AD203B41FA5}">
                      <a16:colId xmlns:a16="http://schemas.microsoft.com/office/drawing/2014/main" val="3811422936"/>
                    </a:ext>
                  </a:extLst>
                </a:gridCol>
                <a:gridCol w="5584599">
                  <a:extLst>
                    <a:ext uri="{9D8B030D-6E8A-4147-A177-3AD203B41FA5}">
                      <a16:colId xmlns:a16="http://schemas.microsoft.com/office/drawing/2014/main" val="1970306525"/>
                    </a:ext>
                  </a:extLst>
                </a:gridCol>
              </a:tblGrid>
              <a:tr h="506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1:00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Welcome &amp; Introductions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669163"/>
                  </a:ext>
                </a:extLst>
              </a:tr>
              <a:tr h="20028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1:10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Brief Progress Updates: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Hatchery Coordinated Assessments Exchange (HCAX)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StreamNet-MonitoringResources.org progress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Coordinated Assessments Partnership (CAP) Workshop Planning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Fish Monitoring Work Group Update on Current Tasks (FMWG)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516359"/>
                  </a:ext>
                </a:extLst>
              </a:tr>
              <a:tr h="6449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1:55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Introduce idea of partner needs that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StreamNet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PNAMP could support together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963989"/>
                  </a:ext>
                </a:extLst>
              </a:tr>
              <a:tr h="9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2:00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 Presentation: Columbia Basin Collaborative Information Needs -- </a:t>
                      </a:r>
                      <a:r>
                        <a:rPr lang="en-US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Mike Edmondson, Idaho Governor’s Office of Species Conservation Administrator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942536"/>
                  </a:ext>
                </a:extLst>
              </a:tr>
              <a:tr h="506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2:20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Break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73043"/>
                  </a:ext>
                </a:extLst>
              </a:tr>
              <a:tr h="506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2:30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What's next? Group discussion of tasks to meet partner needs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004108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3:30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Adjourn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07911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59A6B2-0209-4C35-BB91-ADE758BD1A18}"/>
              </a:ext>
            </a:extLst>
          </p:cNvPr>
          <p:cNvSpPr txBox="1"/>
          <p:nvPr/>
        </p:nvSpPr>
        <p:spPr>
          <a:xfrm>
            <a:off x="497062" y="194386"/>
            <a:ext cx="2709516" cy="7694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07384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35A3-44EC-4A1E-A259-3F23BF60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Brief Progress Updates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7B981B9-FBB2-1EF2-4E7F-B713AC430A4E}"/>
              </a:ext>
            </a:extLst>
          </p:cNvPr>
          <p:cNvGraphicFramePr/>
          <p:nvPr>
            <p:extLst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166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25F1BA-F682-4452-BBE5-DB46AC983E40}"/>
              </a:ext>
            </a:extLst>
          </p:cNvPr>
          <p:cNvSpPr txBox="1">
            <a:spLocks/>
          </p:cNvSpPr>
          <p:nvPr/>
        </p:nvSpPr>
        <p:spPr>
          <a:xfrm>
            <a:off x="144465" y="119558"/>
            <a:ext cx="6126456" cy="1325563"/>
          </a:xfrm>
          <a:prstGeom prst="rect">
            <a:avLst/>
          </a:prstGeom>
        </p:spPr>
        <p:txBody>
          <a:bodyPr spcFirstLastPara="1" vert="horz" wrap="square" lIns="121920" tIns="60960" rIns="121920" bIns="60960" rtlCol="0" anchor="ctr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Hatchery Coordinated Assessments Exchange (HCAX)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B1024DC-98AE-4135-A7F2-17A3DE13D675}"/>
              </a:ext>
            </a:extLst>
          </p:cNvPr>
          <p:cNvSpPr txBox="1">
            <a:spLocks/>
          </p:cNvSpPr>
          <p:nvPr/>
        </p:nvSpPr>
        <p:spPr>
          <a:xfrm>
            <a:off x="235528" y="1445121"/>
            <a:ext cx="5610937" cy="578326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Schedule &amp; Progress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2021 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Workshop 1: confirm metrics/indicators 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Biologist Work Group Meetings: identify and agree on field-names, definitions, and develop standardized pick-lists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2022 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Data Managers Work Group Meetings: develop data sharing rules and procedures (Data Exchange Standard)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2023</a:t>
            </a:r>
          </a:p>
          <a:p>
            <a:pPr marL="228600" marR="0" lvl="0" indent="-22860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Calibri Light" panose="020F0302020204030204" pitchFamily="34" charset="0"/>
                <a:sym typeface="Arial"/>
              </a:rPr>
              <a:t>Testing and implementation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721D2C04-925B-43F8-A982-6463BBEB8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1"/>
          <a:stretch/>
        </p:blipFill>
        <p:spPr>
          <a:xfrm>
            <a:off x="6116914" y="3455959"/>
            <a:ext cx="6126456" cy="3402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3F40AC-699C-4699-A38B-18D599139C3B}"/>
              </a:ext>
            </a:extLst>
          </p:cNvPr>
          <p:cNvSpPr txBox="1"/>
          <p:nvPr/>
        </p:nvSpPr>
        <p:spPr>
          <a:xfrm>
            <a:off x="6096000" y="3003346"/>
            <a:ext cx="162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Photo credit: NOAA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EDF03-53FA-458A-B9F4-53CC60664F37}"/>
              </a:ext>
            </a:extLst>
          </p:cNvPr>
          <p:cNvGrpSpPr/>
          <p:nvPr/>
        </p:nvGrpSpPr>
        <p:grpSpPr>
          <a:xfrm>
            <a:off x="6116914" y="0"/>
            <a:ext cx="6126457" cy="6851654"/>
            <a:chOff x="6065544" y="0"/>
            <a:chExt cx="6126457" cy="68516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08D545-0A48-42B7-B601-E1716E950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73"/>
            <a:stretch/>
          </p:blipFill>
          <p:spPr>
            <a:xfrm>
              <a:off x="6065545" y="0"/>
              <a:ext cx="6126456" cy="344954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945644-3C92-445F-BACB-49A2C11D2577}"/>
                </a:ext>
              </a:extLst>
            </p:cNvPr>
            <p:cNvGrpSpPr/>
            <p:nvPr/>
          </p:nvGrpSpPr>
          <p:grpSpPr>
            <a:xfrm>
              <a:off x="6065544" y="3165480"/>
              <a:ext cx="1900243" cy="3686174"/>
              <a:chOff x="6065544" y="3165480"/>
              <a:chExt cx="1900243" cy="368617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AEB243-A779-4D94-B3E1-CC9BC77D240C}"/>
                  </a:ext>
                </a:extLst>
              </p:cNvPr>
              <p:cNvSpPr txBox="1"/>
              <p:nvPr/>
            </p:nvSpPr>
            <p:spPr>
              <a:xfrm>
                <a:off x="6096000" y="6574655"/>
                <a:ext cx="16202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Photo credit: USFWS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12410F-6915-4A13-A510-78A36E452D9F}"/>
                  </a:ext>
                </a:extLst>
              </p:cNvPr>
              <p:cNvSpPr txBox="1"/>
              <p:nvPr/>
            </p:nvSpPr>
            <p:spPr>
              <a:xfrm>
                <a:off x="6065544" y="3165480"/>
                <a:ext cx="19002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Photo credit: NOAA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273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2E4159-78E8-460D-BF55-44049920421F}"/>
              </a:ext>
            </a:extLst>
          </p:cNvPr>
          <p:cNvSpPr txBox="1">
            <a:spLocks/>
          </p:cNvSpPr>
          <p:nvPr/>
        </p:nvSpPr>
        <p:spPr>
          <a:xfrm>
            <a:off x="692611" y="15944"/>
            <a:ext cx="7474172" cy="1325563"/>
          </a:xfrm>
          <a:prstGeom prst="rect">
            <a:avLst/>
          </a:prstGeom>
        </p:spPr>
        <p:txBody>
          <a:bodyPr spcFirstLastPara="1" vert="horz" wrap="square" lIns="121920" tIns="60960" rIns="121920" bIns="6096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HCAX Project Participants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F313E6D-148F-4A8B-AE7F-49E6508DAD4F}"/>
              </a:ext>
            </a:extLst>
          </p:cNvPr>
          <p:cNvSpPr txBox="1">
            <a:spLocks/>
          </p:cNvSpPr>
          <p:nvPr/>
        </p:nvSpPr>
        <p:spPr>
          <a:xfrm>
            <a:off x="580340" y="1351199"/>
            <a:ext cx="8210733" cy="4895112"/>
          </a:xfrm>
          <a:prstGeom prst="rect">
            <a:avLst/>
          </a:prstGeom>
        </p:spPr>
        <p:txBody>
          <a:bodyPr vert="horz" lIns="121920" tIns="60960" rIns="121920" bIns="60960" numCol="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BPA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Chelan PUD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Confederated Tribes of the Colville Reservation*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Confederated Tribes of the Umatilla Indian Reservation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CRITFC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Idaho Power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IDFG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NOAA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NPCC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ODFW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PSMFC/RMIS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PSMFC/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StreamNet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*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Shoshone-Bannock Tribes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USFWS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USGS/PNAMP*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WA Governors Salmon Recovery Office*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WDFW*</a:t>
            </a:r>
          </a:p>
          <a:p>
            <a:pPr marL="304792" marR="0" lvl="0" indent="-304792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Yakama Nation Fisheries</a:t>
            </a: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  <a:sym typeface="Arial"/>
              </a:rPr>
              <a:t>* indicates EPA EN grant partners</a:t>
            </a:r>
          </a:p>
        </p:txBody>
      </p:sp>
      <p:pic>
        <p:nvPicPr>
          <p:cNvPr id="8" name="Picture 7" descr="A picture containing two boys examining a salmon in a fish hatchery.&#10;">
            <a:extLst>
              <a:ext uri="{FF2B5EF4-FFF2-40B4-BE49-F238E27FC236}">
                <a16:creationId xmlns:a16="http://schemas.microsoft.com/office/drawing/2014/main" id="{3B47AC68-C02A-4B17-8869-2E7A0D0E5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" b="14879"/>
          <a:stretch/>
        </p:blipFill>
        <p:spPr>
          <a:xfrm>
            <a:off x="9301157" y="0"/>
            <a:ext cx="2890843" cy="3142249"/>
          </a:xfrm>
          <a:prstGeom prst="rect">
            <a:avLst/>
          </a:prstGeom>
        </p:spPr>
      </p:pic>
      <p:pic>
        <p:nvPicPr>
          <p:cNvPr id="9" name="Picture 8" descr="A picture containing person, standing, work-clothing&#10;&#10;Description automatically generated">
            <a:extLst>
              <a:ext uri="{FF2B5EF4-FFF2-40B4-BE49-F238E27FC236}">
                <a16:creationId xmlns:a16="http://schemas.microsoft.com/office/drawing/2014/main" id="{EEA98199-0265-4BE4-BA85-78552EE2F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1" r="11372" b="4110"/>
          <a:stretch/>
        </p:blipFill>
        <p:spPr>
          <a:xfrm>
            <a:off x="9301157" y="3286629"/>
            <a:ext cx="3051218" cy="35713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2C7EF7-3D4C-4C37-9500-4E6B094BF044}"/>
              </a:ext>
            </a:extLst>
          </p:cNvPr>
          <p:cNvSpPr txBox="1"/>
          <p:nvPr/>
        </p:nvSpPr>
        <p:spPr>
          <a:xfrm>
            <a:off x="9301156" y="2868191"/>
            <a:ext cx="190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CRITFC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130D7-78F4-4D21-ADD8-992BDE5E2005}"/>
              </a:ext>
            </a:extLst>
          </p:cNvPr>
          <p:cNvSpPr txBox="1"/>
          <p:nvPr/>
        </p:nvSpPr>
        <p:spPr>
          <a:xfrm>
            <a:off x="9301157" y="6581001"/>
            <a:ext cx="162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WFDW</a:t>
            </a:r>
          </a:p>
        </p:txBody>
      </p:sp>
    </p:spTree>
    <p:extLst>
      <p:ext uri="{BB962C8B-B14F-4D97-AF65-F5344CB8AC3E}">
        <p14:creationId xmlns:p14="http://schemas.microsoft.com/office/powerpoint/2010/main" val="370106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E589CA-E756-4DBE-978A-1CB6B6814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"/>
          <a:stretch/>
        </p:blipFill>
        <p:spPr>
          <a:xfrm>
            <a:off x="2320390" y="582527"/>
            <a:ext cx="9383084" cy="5769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AFD54-E2C2-4E0D-8A59-AD5B05AAC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8" y="5947498"/>
            <a:ext cx="752931" cy="752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7108BE-C6C1-4922-BE28-4387CBB1F0A5}"/>
              </a:ext>
            </a:extLst>
          </p:cNvPr>
          <p:cNvSpPr/>
          <p:nvPr/>
        </p:nvSpPr>
        <p:spPr>
          <a:xfrm>
            <a:off x="1112638" y="6431686"/>
            <a:ext cx="10590836" cy="142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8AE56-0FAB-4586-9204-940084CC3592}"/>
              </a:ext>
            </a:extLst>
          </p:cNvPr>
          <p:cNvSpPr/>
          <p:nvPr/>
        </p:nvSpPr>
        <p:spPr>
          <a:xfrm>
            <a:off x="966578" y="6106196"/>
            <a:ext cx="674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HCAX docs: https://www.pnamp.org/project/hatchery-data-sharing-hcax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9B8F-C7B7-4217-AA3A-E6A49CC9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58" y="413250"/>
            <a:ext cx="10772775" cy="752931"/>
          </a:xfrm>
        </p:spPr>
        <p:txBody>
          <a:bodyPr>
            <a:normAutofit fontScale="90000"/>
          </a:bodyPr>
          <a:lstStyle/>
          <a:p>
            <a:r>
              <a:rPr lang="en-US" sz="4100" dirty="0">
                <a:latin typeface="Cambria" panose="02040503050406030204" pitchFamily="18" charset="0"/>
                <a:ea typeface="Cambria" panose="02040503050406030204" pitchFamily="18" charset="0"/>
              </a:rPr>
              <a:t>HCAX Data Categories (current)</a:t>
            </a:r>
            <a:br>
              <a:rPr lang="en-US" sz="4100" dirty="0">
                <a:latin typeface="+mn-lt"/>
              </a:rPr>
            </a:br>
            <a:br>
              <a:rPr lang="en-US" sz="4100" dirty="0">
                <a:latin typeface="+mn-lt"/>
              </a:rPr>
            </a:br>
            <a:r>
              <a:rPr lang="en-US" sz="2000" b="1" dirty="0"/>
              <a:t>Details: </a:t>
            </a:r>
            <a:r>
              <a:rPr lang="en-US" sz="2000" b="1" dirty="0">
                <a:hlinkClick r:id="rId5"/>
              </a:rPr>
              <a:t>HCAX Controlled Vocabulary_v1.0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236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09B8F-C7B7-4217-AA3A-E6A49CC9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3" y="284089"/>
            <a:ext cx="10772775" cy="911856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Cambria" panose="02040503050406030204" pitchFamily="18" charset="0"/>
                <a:ea typeface="Cambria" panose="02040503050406030204" pitchFamily="18" charset="0"/>
              </a:rPr>
              <a:t>HCAX Data Categories for Future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AFD54-E2C2-4E0D-8A59-AD5B05AAC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8" y="5947498"/>
            <a:ext cx="752931" cy="752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7108BE-C6C1-4922-BE28-4387CBB1F0A5}"/>
              </a:ext>
            </a:extLst>
          </p:cNvPr>
          <p:cNvSpPr/>
          <p:nvPr/>
        </p:nvSpPr>
        <p:spPr>
          <a:xfrm>
            <a:off x="1112638" y="6431686"/>
            <a:ext cx="10590836" cy="142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C7793-B72F-4213-AFDD-FCB63356E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85" y="1182507"/>
            <a:ext cx="85534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5AA746B8-E04A-4A5A-A385-F6F1D733B21B}"/>
              </a:ext>
            </a:extLst>
          </p:cNvPr>
          <p:cNvSpPr/>
          <p:nvPr/>
        </p:nvSpPr>
        <p:spPr>
          <a:xfrm rot="5400000">
            <a:off x="4034548" y="-1720035"/>
            <a:ext cx="4071258" cy="11658600"/>
          </a:xfrm>
          <a:prstGeom prst="pi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ED9A1-BF37-41DD-90BF-DBAE085B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002" y="6377292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D0B5F-0ABF-4B1B-9D79-21E6DC4DC2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90B8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90B8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D283591F-ABE7-465D-8908-5824E660E8BA}"/>
              </a:ext>
            </a:extLst>
          </p:cNvPr>
          <p:cNvSpPr txBox="1">
            <a:spLocks/>
          </p:cNvSpPr>
          <p:nvPr/>
        </p:nvSpPr>
        <p:spPr>
          <a:xfrm>
            <a:off x="415600" y="1082463"/>
            <a:ext cx="11258714" cy="110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GOAL: Improve connections between existing data systems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Calibri Light"/>
              </a:rPr>
              <a:t>"enter once and reuse multiple times"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j-ea"/>
              <a:cs typeface="Calibri Light"/>
            </a:endParaRPr>
          </a:p>
        </p:txBody>
      </p:sp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3A5C9F75-3C38-4A3F-B8A6-73129AF29D81}"/>
              </a:ext>
            </a:extLst>
          </p:cNvPr>
          <p:cNvSpPr/>
          <p:nvPr/>
        </p:nvSpPr>
        <p:spPr>
          <a:xfrm rot="5400000">
            <a:off x="4072537" y="-1625194"/>
            <a:ext cx="4071258" cy="11658600"/>
          </a:xfrm>
          <a:prstGeom prst="pi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8B872-1080-4D9D-B47B-450DB266E8D4}"/>
              </a:ext>
            </a:extLst>
          </p:cNvPr>
          <p:cNvGrpSpPr/>
          <p:nvPr/>
        </p:nvGrpSpPr>
        <p:grpSpPr>
          <a:xfrm>
            <a:off x="1047554" y="2556769"/>
            <a:ext cx="10554112" cy="3992461"/>
            <a:chOff x="1047554" y="2556769"/>
            <a:chExt cx="10554112" cy="399246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5972A5-BA74-4764-81A0-75DCE5A1FDFD}"/>
                </a:ext>
              </a:extLst>
            </p:cNvPr>
            <p:cNvSpPr/>
            <p:nvPr/>
          </p:nvSpPr>
          <p:spPr>
            <a:xfrm>
              <a:off x="7181491" y="4459627"/>
              <a:ext cx="4420175" cy="20896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Implementation in progress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3E3C20-D40F-415A-A9FC-DB5D6B1B81C8}"/>
                </a:ext>
              </a:extLst>
            </p:cNvPr>
            <p:cNvGrpSpPr/>
            <p:nvPr/>
          </p:nvGrpSpPr>
          <p:grpSpPr>
            <a:xfrm>
              <a:off x="7469391" y="2796504"/>
              <a:ext cx="3849830" cy="1435382"/>
              <a:chOff x="7352330" y="1783303"/>
              <a:chExt cx="4114800" cy="16002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E766E19-D00E-42E8-9564-2244B4964E3E}"/>
                  </a:ext>
                </a:extLst>
              </p:cNvPr>
              <p:cNvSpPr/>
              <p:nvPr/>
            </p:nvSpPr>
            <p:spPr>
              <a:xfrm>
                <a:off x="7352330" y="1783303"/>
                <a:ext cx="4114800" cy="16002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68FC4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StreamNet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local trends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CAX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archived data </a:t>
                </a:r>
              </a:p>
            </p:txBody>
          </p:sp>
          <p:pic>
            <p:nvPicPr>
              <p:cNvPr id="54" name="Picture 5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F84506E-D2CF-4F58-B88F-A42BA1C7A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3241" y="2235953"/>
                <a:ext cx="2365783" cy="69490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2811217-4C8F-4011-B506-10A5F098616A}"/>
                </a:ext>
              </a:extLst>
            </p:cNvPr>
            <p:cNvGrpSpPr/>
            <p:nvPr/>
          </p:nvGrpSpPr>
          <p:grpSpPr>
            <a:xfrm>
              <a:off x="1047554" y="2796504"/>
              <a:ext cx="3849828" cy="1432600"/>
              <a:chOff x="2643100" y="1611363"/>
              <a:chExt cx="4114798" cy="159709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4BCC9A6-F242-4602-9BA6-18D2D4BDD857}"/>
                  </a:ext>
                </a:extLst>
              </p:cNvPr>
              <p:cNvSpPr/>
              <p:nvPr/>
            </p:nvSpPr>
            <p:spPr>
              <a:xfrm>
                <a:off x="2643100" y="1611363"/>
                <a:ext cx="4114798" cy="159709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93C0E0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CBFish.org 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/>
                </a:endParaRPr>
              </a:p>
              <a:p>
                <a:pPr marL="458470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proposals</a:t>
                </a:r>
              </a:p>
              <a:p>
                <a:pPr marL="458470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contracts/SOW</a:t>
                </a:r>
              </a:p>
              <a:p>
                <a:pPr marL="458470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annual reports</a:t>
                </a:r>
              </a:p>
            </p:txBody>
          </p:sp>
          <p:pic>
            <p:nvPicPr>
              <p:cNvPr id="50" name="Picture 6" descr="Public Service Recognition Week — Oregon Federal Executive Board">
                <a:extLst>
                  <a:ext uri="{FF2B5EF4-FFF2-40B4-BE49-F238E27FC236}">
                    <a16:creationId xmlns:a16="http://schemas.microsoft.com/office/drawing/2014/main" id="{8BB3274D-445A-4217-91E6-FF82B175A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4580" y="1825839"/>
                <a:ext cx="1446044" cy="115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D070164-FCFF-420F-9618-23B2F7F5AC8A}"/>
                </a:ext>
              </a:extLst>
            </p:cNvPr>
            <p:cNvGrpSpPr/>
            <p:nvPr/>
          </p:nvGrpSpPr>
          <p:grpSpPr>
            <a:xfrm>
              <a:off x="1047554" y="4750975"/>
              <a:ext cx="3849830" cy="1432599"/>
              <a:chOff x="1177602" y="4826714"/>
              <a:chExt cx="4114800" cy="159709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D9B41BF-86DB-4AF9-AD23-76DAB67C4F7D}"/>
                  </a:ext>
                </a:extLst>
              </p:cNvPr>
              <p:cNvSpPr/>
              <p:nvPr/>
            </p:nvSpPr>
            <p:spPr>
              <a:xfrm>
                <a:off x="1177602" y="4826714"/>
                <a:ext cx="4114800" cy="15970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7772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MonitoringResources.org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study plans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sample designs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protocols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methods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8" name="Picture 4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C125513-F820-4FBD-850E-DB4AEEBCC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3183" y="5379051"/>
                <a:ext cx="1622223" cy="789482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4970D2B-4689-4610-B72C-B30B92C0269E}"/>
                </a:ext>
              </a:extLst>
            </p:cNvPr>
            <p:cNvGrpSpPr/>
            <p:nvPr/>
          </p:nvGrpSpPr>
          <p:grpSpPr>
            <a:xfrm>
              <a:off x="7469391" y="4753757"/>
              <a:ext cx="3849830" cy="1432599"/>
              <a:chOff x="7521348" y="4522376"/>
              <a:chExt cx="4114800" cy="159709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0B37E-AC2D-4E15-ACCB-917C9288FC62}"/>
                  </a:ext>
                </a:extLst>
              </p:cNvPr>
              <p:cNvSpPr/>
              <p:nvPr/>
            </p:nvSpPr>
            <p:spPr>
              <a:xfrm>
                <a:off x="7521348" y="4522376"/>
                <a:ext cx="4114800" cy="15970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E26245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CBF&amp;W Library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reports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gray literature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books</a:t>
                </a:r>
              </a:p>
              <a:p>
                <a:pPr marL="458788" marR="0" lvl="0" indent="-231775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rPr>
                  <a:t>access to peer journals</a:t>
                </a:r>
              </a:p>
            </p:txBody>
          </p:sp>
          <p:pic>
            <p:nvPicPr>
              <p:cNvPr id="45" name="Picture 2" descr="         Columbia Basin Fish &amp; Wildlife Library">
                <a:extLst>
                  <a:ext uri="{FF2B5EF4-FFF2-40B4-BE49-F238E27FC236}">
                    <a16:creationId xmlns:a16="http://schemas.microsoft.com/office/drawing/2014/main" id="{8E1DA104-D649-4A0E-9326-DFA5060EB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1233" y="4705689"/>
                <a:ext cx="1149279" cy="1149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FC7AF139-5D5C-4450-A5CC-FD4E17EB6FF6}"/>
                </a:ext>
              </a:extLst>
            </p:cNvPr>
            <p:cNvCxnSpPr>
              <a:cxnSpLocks/>
            </p:cNvCxnSpPr>
            <p:nvPr/>
          </p:nvCxnSpPr>
          <p:spPr>
            <a:xfrm>
              <a:off x="4894638" y="3234422"/>
              <a:ext cx="2561719" cy="6956"/>
            </a:xfrm>
            <a:prstGeom prst="curvedConnector3">
              <a:avLst/>
            </a:prstGeom>
            <a:ln w="635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044C4757-1FD3-4558-8DD1-57ED552466D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456357" y="3948584"/>
              <a:ext cx="11882" cy="1955862"/>
            </a:xfrm>
            <a:prstGeom prst="curvedConnector3">
              <a:avLst>
                <a:gd name="adj1" fmla="val 4554299"/>
              </a:avLst>
            </a:prstGeom>
            <a:ln w="635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19DF830-CF9D-4172-AF1A-7741FE7390D0}"/>
                </a:ext>
              </a:extLst>
            </p:cNvPr>
            <p:cNvCxnSpPr>
              <a:cxnSpLocks/>
            </p:cNvCxnSpPr>
            <p:nvPr/>
          </p:nvCxnSpPr>
          <p:spPr>
            <a:xfrm>
              <a:off x="4897382" y="3512803"/>
              <a:ext cx="2569263" cy="1809822"/>
            </a:xfrm>
            <a:prstGeom prst="straightConnector1">
              <a:avLst/>
            </a:prstGeom>
            <a:ln w="635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9B34141-CC44-4422-AFB2-EB311ADE3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4638" y="3514195"/>
              <a:ext cx="2574754" cy="1778082"/>
            </a:xfrm>
            <a:prstGeom prst="straightConnector1">
              <a:avLst/>
            </a:prstGeom>
            <a:ln w="635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BCB1115D-C2F3-4669-9B95-34F544CA26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882755" y="3956286"/>
              <a:ext cx="11882" cy="1955862"/>
            </a:xfrm>
            <a:prstGeom prst="curvedConnector3">
              <a:avLst>
                <a:gd name="adj1" fmla="val -5180709"/>
              </a:avLst>
            </a:prstGeom>
            <a:ln w="6350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E34569ED-CA7D-4939-AD17-43E9776D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2819" y="3882520"/>
              <a:ext cx="2566553" cy="39258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37A631-158D-40BA-BC70-A240272E9D17}"/>
                </a:ext>
              </a:extLst>
            </p:cNvPr>
            <p:cNvSpPr txBox="1"/>
            <p:nvPr/>
          </p:nvSpPr>
          <p:spPr>
            <a:xfrm>
              <a:off x="4809721" y="2556769"/>
              <a:ext cx="2953573" cy="3312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Preliminary Work Completed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A10CC796-23B2-45C6-BB72-0DCA952D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25926"/>
            <a:ext cx="11360800" cy="7635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StreamNet-MonitoringResources.org Progress</a:t>
            </a:r>
          </a:p>
        </p:txBody>
      </p:sp>
    </p:spTree>
    <p:extLst>
      <p:ext uri="{BB962C8B-B14F-4D97-AF65-F5344CB8AC3E}">
        <p14:creationId xmlns:p14="http://schemas.microsoft.com/office/powerpoint/2010/main" val="1597095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5329-DA3F-4B03-AB99-231A8B0D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StreamNet-MonitoringResources.org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BF833-CDD6-4BDF-816A-27E22EFB9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l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Progress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February 2022: SN Technical Team Meeting to introduce agency data compilers to MR’s concepts for connecting MR Study Plans to SN Fish Monitoring Data (FMD; aka “Trends”) and CAP HLIs.  General agreement on moving forward with a more detailed plan.</a:t>
            </a: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April 2022:  Agreement on data connections to pursue in 2022-2023 -&gt; FMD, not HLIs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due to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time/resource limitations. Also identified necessary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StreamNet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DES modifications.</a:t>
            </a:r>
          </a:p>
          <a:p>
            <a:pPr marL="114300" indent="0" algn="l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July 2022: MR developed a plan &amp; resources to facilitate connecting BPA Project &amp; study plan to FMD data trends.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StreamNet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implemented DES modifications.</a:t>
            </a:r>
          </a:p>
          <a:p>
            <a:pPr marL="114300" indent="0" algn="l">
              <a:buNone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430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Next Steps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ept 27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Kick-off meeting to begin collecting data starting with IDFG &amp; ODFW data compilers</a:t>
            </a:r>
          </a:p>
          <a:p>
            <a:pPr algn="l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14300" indent="0" algn="l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14300" indent="0" algn="l"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14300" indent="0" algn="l"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2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BAA5-8CCF-417A-B5D8-A4655FEE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73500"/>
            <a:ext cx="11360800" cy="7635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Coordinated Assessments Partnership (CAP) </a:t>
            </a:r>
            <a:b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2023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43C47-4B8F-4CEB-8740-C34C34FF5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/>
        </p:blipFill>
        <p:spPr>
          <a:xfrm>
            <a:off x="6910988" y="1139276"/>
            <a:ext cx="4976599" cy="506901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E050FA-9C19-4C7C-9DE0-4CE559BD9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412" y="1650380"/>
            <a:ext cx="6606575" cy="520762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 sz="2100" b="1" dirty="0"/>
              <a:t>Why: </a:t>
            </a:r>
            <a:r>
              <a:rPr lang="en-US" sz="2100" dirty="0"/>
              <a:t>support CAP community of practice to collaboratively agree on important metrics and indicators benefiting from a standardized and efficient exchange process to inform regional assessments and reporting </a:t>
            </a:r>
          </a:p>
          <a:p>
            <a:pPr marL="0" marR="0" lvl="0" indent="0">
              <a:spcBef>
                <a:spcPts val="600"/>
              </a:spcBef>
              <a:spcAft>
                <a:spcPts val="0"/>
              </a:spcAft>
              <a:buSzPct val="90000"/>
              <a:buNone/>
            </a:pPr>
            <a:r>
              <a:rPr lang="en-US" sz="2100" b="1" dirty="0"/>
              <a:t>Expected outcomes: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Identify current and future data access challenges (provider/user perspectives) and propose solutions 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Confirm data that inform regional assessments (research, management) that would benefit from inclusion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Strategies for collaborative approaches and funding to address needs and challenges </a:t>
            </a:r>
          </a:p>
          <a:p>
            <a:pPr marL="0" marR="0" lvl="0" indent="0">
              <a:spcBef>
                <a:spcPts val="600"/>
              </a:spcBef>
              <a:spcAft>
                <a:spcPts val="0"/>
              </a:spcAft>
              <a:buSzPct val="90000"/>
              <a:buNone/>
            </a:pPr>
            <a:r>
              <a:rPr lang="en-US" sz="2100" b="1" dirty="0"/>
              <a:t>When: </a:t>
            </a:r>
            <a:r>
              <a:rPr lang="en-US" sz="2100" dirty="0"/>
              <a:t>April 2023; 1 or 1 1/2 days; dependent on final agenda</a:t>
            </a:r>
          </a:p>
          <a:p>
            <a:pPr marL="0" marR="0" lvl="0" indent="0">
              <a:spcBef>
                <a:spcPts val="600"/>
              </a:spcBef>
              <a:spcAft>
                <a:spcPts val="0"/>
              </a:spcAft>
              <a:buSzPct val="90000"/>
              <a:buNone/>
            </a:pPr>
            <a:r>
              <a:rPr lang="en-US" sz="2100" b="1" dirty="0"/>
              <a:t>Who: </a:t>
            </a:r>
            <a:r>
              <a:rPr lang="en-US" sz="2100" dirty="0"/>
              <a:t>All CAP Data Providers and Data Users, and including: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StreamNet</a:t>
            </a:r>
            <a:r>
              <a:rPr lang="en-US" sz="2100" dirty="0"/>
              <a:t> Steering Committee, DDT, Tech Team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 err="1"/>
              <a:t>StreamNet</a:t>
            </a:r>
            <a:r>
              <a:rPr lang="en-US" sz="2100" dirty="0"/>
              <a:t> Executive Committee</a:t>
            </a:r>
          </a:p>
          <a:p>
            <a:pPr marL="800100" lvl="1" indent="-228600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PNAMP FMWG members active in relevant tasks</a:t>
            </a:r>
          </a:p>
          <a:p>
            <a:pPr marL="800100" lvl="1" indent="-228600">
              <a:spcBef>
                <a:spcPts val="0"/>
              </a:spcBef>
              <a:spcAft>
                <a:spcPts val="8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PNAMP Steering Committee</a:t>
            </a:r>
          </a:p>
          <a:p>
            <a:pPr indent="-228600"/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2565B-0A39-4EB5-90CE-BB0CED4FD75F}"/>
              </a:ext>
            </a:extLst>
          </p:cNvPr>
          <p:cNvSpPr txBox="1"/>
          <p:nvPr/>
        </p:nvSpPr>
        <p:spPr>
          <a:xfrm>
            <a:off x="10491206" y="5931296"/>
            <a:ext cx="190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NOAA</a:t>
            </a:r>
          </a:p>
        </p:txBody>
      </p:sp>
    </p:spTree>
    <p:extLst>
      <p:ext uri="{BB962C8B-B14F-4D97-AF65-F5344CB8AC3E}">
        <p14:creationId xmlns:p14="http://schemas.microsoft.com/office/powerpoint/2010/main" val="233093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F481-B97E-4043-911F-C8833E9C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-8193"/>
            <a:ext cx="10674626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Agenda</a:t>
            </a:r>
            <a:br>
              <a:rPr lang="en-US" sz="3200" b="1" dirty="0"/>
            </a:br>
            <a:r>
              <a:rPr lang="en-US" sz="2200" dirty="0"/>
              <a:t>(times are approximate, Pacific time zone)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359AD6-0DEE-472F-A92B-7387C2E70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34442"/>
              </p:ext>
            </p:extLst>
          </p:nvPr>
        </p:nvGraphicFramePr>
        <p:xfrm>
          <a:off x="638628" y="1047750"/>
          <a:ext cx="11161486" cy="516235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28322">
                  <a:extLst>
                    <a:ext uri="{9D8B030D-6E8A-4147-A177-3AD203B41FA5}">
                      <a16:colId xmlns:a16="http://schemas.microsoft.com/office/drawing/2014/main" val="3273804066"/>
                    </a:ext>
                  </a:extLst>
                </a:gridCol>
                <a:gridCol w="9533164">
                  <a:extLst>
                    <a:ext uri="{9D8B030D-6E8A-4147-A177-3AD203B41FA5}">
                      <a16:colId xmlns:a16="http://schemas.microsoft.com/office/drawing/2014/main" val="4053841227"/>
                    </a:ext>
                  </a:extLst>
                </a:gridCol>
              </a:tblGrid>
              <a:tr h="1492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085462"/>
                  </a:ext>
                </a:extLst>
              </a:tr>
              <a:tr h="2735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9:00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kern="1200" dirty="0">
                          <a:effectLst/>
                          <a:latin typeface="+mn-lt"/>
                        </a:rPr>
                        <a:t>Welcome and introductions 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4147549748"/>
                  </a:ext>
                </a:extLst>
              </a:tr>
              <a:tr h="320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9:05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Next StreamNet Executive Committee proposed for Oct 2023 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988889039"/>
                  </a:ext>
                </a:extLst>
              </a:tr>
              <a:tr h="325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9:15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 ExCom members’ verbal updates and announcements (~2-5 min each)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621600126"/>
                  </a:ext>
                </a:extLst>
              </a:tr>
              <a:tr h="2735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10:20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Discussion of proposed updates to Coordinated Assessments Partnership (CAP) 5-year plan 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4024876868"/>
                  </a:ext>
                </a:extLst>
              </a:tr>
              <a:tr h="2849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10:45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 anchor="ctr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+mn-lt"/>
                        </a:rPr>
                        <a:t>Break</a:t>
                      </a:r>
                    </a:p>
                  </a:txBody>
                  <a:tcPr marL="58032" marR="58032" marT="0" marB="0" anchor="ctr"/>
                </a:tc>
                <a:extLst>
                  <a:ext uri="{0D108BD9-81ED-4DB2-BD59-A6C34878D82A}">
                    <a16:rowId xmlns:a16="http://schemas.microsoft.com/office/drawing/2014/main" val="648492000"/>
                  </a:ext>
                </a:extLst>
              </a:tr>
              <a:tr h="519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11:00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Discussion of proposed changes to the CAP Fish HLIs user interface</a:t>
                      </a: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3060612706"/>
                  </a:ext>
                </a:extLst>
              </a:tr>
              <a:tr h="467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cap="all" dirty="0">
                          <a:effectLst/>
                          <a:latin typeface="+mn-lt"/>
                        </a:rPr>
                        <a:t>11:30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Lunch Break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1822330975"/>
                  </a:ext>
                </a:extLst>
              </a:tr>
              <a:tr h="22739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1:00-3:30</a:t>
                      </a:r>
                    </a:p>
                  </a:txBody>
                  <a:tcPr marL="58032" marR="58032" marT="0" marB="0">
                    <a:solidFill>
                      <a:srgbClr val="147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Joint SN ExCom &amp; PNAMP SC session</a:t>
                      </a:r>
                    </a:p>
                    <a:p>
                      <a:pPr lvl="1" algn="l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Brief Progress Updates:</a:t>
                      </a:r>
                    </a:p>
                    <a:p>
                      <a:pPr marL="742950" lvl="1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Hatchery Coordinated Assessments Exchange (HCAX)</a:t>
                      </a:r>
                    </a:p>
                    <a:p>
                      <a:pPr marL="742950" lvl="1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StreamNet-MonitoringResources.org progress</a:t>
                      </a:r>
                    </a:p>
                    <a:p>
                      <a:pPr marL="742950" lvl="1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Coordinated Assessments Partnership (CAP) Workshop Planning</a:t>
                      </a:r>
                    </a:p>
                    <a:p>
                      <a:pPr marL="742950" lvl="1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Fish Monitoring Work Group Update on Current Tasks (FMWG)</a:t>
                      </a:r>
                    </a:p>
                    <a:p>
                      <a:pPr marL="457200" lvl="1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 needs that StreamNet &amp; PNAMP  can support</a:t>
                      </a:r>
                    </a:p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 Presentation: Columbia Basin Collaborative Information Needs </a:t>
                      </a: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32" marR="58032" marT="0" marB="0"/>
                </a:tc>
                <a:extLst>
                  <a:ext uri="{0D108BD9-81ED-4DB2-BD59-A6C34878D82A}">
                    <a16:rowId xmlns:a16="http://schemas.microsoft.com/office/drawing/2014/main" val="40670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641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BAA5-8CCF-417A-B5D8-A4655FEE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73500"/>
            <a:ext cx="11360800" cy="7635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Workshop Agenda Will Focus on Problem Solving</a:t>
            </a:r>
            <a:b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43C47-4B8F-4CEB-8740-C34C34FF5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r="22256"/>
          <a:stretch/>
        </p:blipFill>
        <p:spPr>
          <a:xfrm>
            <a:off x="415600" y="1216278"/>
            <a:ext cx="4976599" cy="506901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E050FA-9C19-4C7C-9DE0-4CE559BD9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199" y="1139276"/>
            <a:ext cx="6606575" cy="571872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>
              <a:lnSpc>
                <a:spcPct val="110000"/>
              </a:lnSpc>
              <a:buSzPct val="90000"/>
            </a:pPr>
            <a:r>
              <a:rPr lang="en-US" sz="2100" dirty="0"/>
              <a:t>Data Submittal Issues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1:  Connecting quality metadata to datasets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2: Expected Content is not being submitted in existing DES for natural origin salmon and steelhead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  <a:buSzPct val="90000"/>
            </a:pPr>
            <a:r>
              <a:rPr lang="en-US" sz="2100" dirty="0"/>
              <a:t>Data Retrieval/Data User Issues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1: Data Consumers accessing CAP CAX and other salmonid related regional data systems can’t easily map stocks, species, populations between these systems e.g., </a:t>
            </a:r>
            <a:r>
              <a:rPr lang="en-US" sz="1700" dirty="0" err="1"/>
              <a:t>FishGen</a:t>
            </a:r>
            <a:r>
              <a:rPr lang="en-US" sz="1700" dirty="0"/>
              <a:t>, RMIS, PTAGIS, CAP CAX, FINS, etc. How can we streamline access for data consumers?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2: Mismatch between field names shown in CAP queries and the data providers’ public website. How can we alleviate confusion or concerns about the data in CAP CAX?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3: Other ways we can improve data for the same stock/population that resides in multiple systems more easily accessible? </a:t>
            </a:r>
          </a:p>
          <a:p>
            <a:pPr marL="800100"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en-US" sz="1700" dirty="0"/>
              <a:t>Issue 4: Discuss whether updated data queries for accessing data for groups/stocks is adequate to support Columba Basin Collaborative data needs, another target user, or are other improvements needed?</a:t>
            </a:r>
          </a:p>
          <a:p>
            <a:pPr indent="-228600"/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DA2A3-DD0B-4F2D-B1A2-A4E1FBB5E885}"/>
              </a:ext>
            </a:extLst>
          </p:cNvPr>
          <p:cNvSpPr txBox="1"/>
          <p:nvPr/>
        </p:nvSpPr>
        <p:spPr>
          <a:xfrm>
            <a:off x="4003909" y="6008298"/>
            <a:ext cx="190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NOAA</a:t>
            </a:r>
          </a:p>
        </p:txBody>
      </p:sp>
    </p:spTree>
    <p:extLst>
      <p:ext uri="{BB962C8B-B14F-4D97-AF65-F5344CB8AC3E}">
        <p14:creationId xmlns:p14="http://schemas.microsoft.com/office/powerpoint/2010/main" val="3540797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BAA5-8CCF-417A-B5D8-A4655FEE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73500"/>
            <a:ext cx="11360800" cy="763500"/>
          </a:xfrm>
        </p:spPr>
        <p:txBody>
          <a:bodyPr/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Also…Review Accomplishments and Plan for the Future</a:t>
            </a:r>
            <a:b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icture containing rock&#10;&#10;Description automatically generated">
            <a:extLst>
              <a:ext uri="{FF2B5EF4-FFF2-40B4-BE49-F238E27FC236}">
                <a16:creationId xmlns:a16="http://schemas.microsoft.com/office/drawing/2014/main" id="{64B43C47-4B8F-4CEB-8740-C34C34FF5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r="17643" b="21412"/>
          <a:stretch/>
        </p:blipFill>
        <p:spPr>
          <a:xfrm>
            <a:off x="6910988" y="1139276"/>
            <a:ext cx="4976599" cy="506901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E050FA-9C19-4C7C-9DE0-4CE559BD9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412" y="1139276"/>
            <a:ext cx="6606575" cy="571872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100000"/>
              </a:lnSpc>
              <a:spcBef>
                <a:spcPts val="600"/>
              </a:spcBef>
              <a:buSzPct val="90000"/>
            </a:pPr>
            <a:r>
              <a:rPr lang="en-US" sz="2000"/>
              <a:t>Refresher on the CAP structure and processes 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SzPct val="90000"/>
            </a:pPr>
            <a:r>
              <a:rPr lang="en-US" sz="2000"/>
              <a:t>Results from the past 6 years (what has changed since the last CAP Workshop in 2017)</a:t>
            </a:r>
            <a:endParaRPr lang="en-US" sz="2000"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600"/>
              </a:spcBef>
              <a:buSzPct val="90000"/>
            </a:pPr>
            <a:r>
              <a:rPr lang="en-US" sz="2000"/>
              <a:t>CAP’s Next Data Categories</a:t>
            </a:r>
            <a:endParaRPr lang="en-US" sz="2000">
              <a:cs typeface="Calibri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en-US" sz="1600"/>
              <a:t>Review the data categories/species identified in the CAP 5-year Plan </a:t>
            </a:r>
            <a:endParaRPr lang="en-US" sz="1600">
              <a:cs typeface="Calibri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en-US" sz="1600"/>
              <a:t>Discuss intent to explore development for next HLI data category DES (perhaps Bull Trout) in FY24-25 and possible grant funding</a:t>
            </a:r>
            <a:endParaRPr lang="en-US" sz="1600">
              <a:cs typeface="Calibri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en-US" sz="1600"/>
              <a:t>Discuss other data category/species to be tackled next – what and when? Habitat? Sturgeon?</a:t>
            </a:r>
            <a:endParaRPr lang="en-US" sz="1600"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600"/>
              </a:spcBef>
              <a:buSzPct val="90000"/>
            </a:pPr>
            <a:r>
              <a:rPr lang="en-US" sz="2000"/>
              <a:t>Preparing for the future of efficient data exchanges</a:t>
            </a:r>
            <a:endParaRPr lang="en-US" sz="2000">
              <a:cs typeface="Calibri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en-US" sz="1600"/>
              <a:t>Funding opportunities</a:t>
            </a:r>
            <a:endParaRPr lang="en-US" sz="1600">
              <a:cs typeface="Calibri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en-US" sz="1600"/>
              <a:t>Future of data mobilization</a:t>
            </a:r>
            <a:endParaRPr lang="en-US" sz="1600">
              <a:cs typeface="Calibri"/>
            </a:endParaRPr>
          </a:p>
          <a:p>
            <a:pPr indent="-228600"/>
            <a:endParaRPr lang="en-US" sz="15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3D1F7-4E43-4671-AF18-C03218D9727B}"/>
              </a:ext>
            </a:extLst>
          </p:cNvPr>
          <p:cNvSpPr txBox="1"/>
          <p:nvPr/>
        </p:nvSpPr>
        <p:spPr>
          <a:xfrm>
            <a:off x="10491206" y="5931296"/>
            <a:ext cx="190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NOAA</a:t>
            </a:r>
          </a:p>
        </p:txBody>
      </p:sp>
    </p:spTree>
    <p:extLst>
      <p:ext uri="{BB962C8B-B14F-4D97-AF65-F5344CB8AC3E}">
        <p14:creationId xmlns:p14="http://schemas.microsoft.com/office/powerpoint/2010/main" val="1515431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ool of fish swimming behind its leader in 3D">
            <a:extLst>
              <a:ext uri="{FF2B5EF4-FFF2-40B4-BE49-F238E27FC236}">
                <a16:creationId xmlns:a16="http://schemas.microsoft.com/office/drawing/2014/main" id="{CA89BDA5-7D7A-485A-BA48-7F33B8A98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" b="100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D17609-6812-475F-95AF-D6A1EBF0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Fish Monitoring Work Group (FMWG) - Update on Current Tasks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75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Fish">
            <a:extLst>
              <a:ext uri="{FF2B5EF4-FFF2-40B4-BE49-F238E27FC236}">
                <a16:creationId xmlns:a16="http://schemas.microsoft.com/office/drawing/2014/main" id="{207BFD88-1880-4E86-9905-B8EF73632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5EA1-3E59-4D6A-9FAD-F6C579C9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796" y="417764"/>
            <a:ext cx="7634985" cy="602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000" b="1" dirty="0">
                <a:latin typeface="+mj-lt"/>
              </a:rPr>
              <a:t>FMWG description, initial task list, completed, and current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Introduce what this is-when we rebooted it we deliberately made a plan with </a:t>
            </a:r>
            <a:r>
              <a:rPr lang="en-US" sz="2000" b="1" dirty="0" err="1">
                <a:latin typeface="+mj-lt"/>
                <a:ea typeface="+mn-lt"/>
                <a:cs typeface="+mn-lt"/>
              </a:rPr>
              <a:t>streamnet</a:t>
            </a:r>
            <a:r>
              <a:rPr lang="en-US" sz="2000" b="1" dirty="0">
                <a:latin typeface="+mj-lt"/>
                <a:ea typeface="+mn-lt"/>
                <a:cs typeface="+mn-lt"/>
              </a:rPr>
              <a:t> to work together across these projects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Goal is efficiency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Sequencing appropriately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Acknowledge core team – include </a:t>
            </a:r>
            <a:r>
              <a:rPr lang="en-US" sz="2000" b="1" dirty="0" err="1">
                <a:latin typeface="+mj-lt"/>
                <a:ea typeface="+mn-lt"/>
                <a:cs typeface="+mn-lt"/>
              </a:rPr>
              <a:t>jen</a:t>
            </a:r>
            <a:r>
              <a:rPr lang="en-US" sz="2000" b="1" dirty="0">
                <a:latin typeface="+mj-lt"/>
                <a:ea typeface="+mn-lt"/>
                <a:cs typeface="+mn-lt"/>
              </a:rPr>
              <a:t> and Nancy-OR, ID, and BPA for support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Initial task list came from input from a survey that was broadcast widely to everyone that had participated in a fish-related PNAMP activity in the past few years</a:t>
            </a: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We whittled it down by setting criteria /roadmap using charter-we will not take on a task without a lead or clear outcome in mind – in kind time of leaders – interested in more than one task than we are presenting</a:t>
            </a:r>
          </a:p>
          <a:p>
            <a:pPr marL="0" indent="0" fontAlgn="base">
              <a:buNone/>
            </a:pPr>
            <a:endParaRPr lang="en-US" sz="2000" b="1" dirty="0">
              <a:latin typeface="+mj-lt"/>
              <a:ea typeface="+mn-lt"/>
              <a:cs typeface="+mn-lt"/>
            </a:endParaRPr>
          </a:p>
          <a:p>
            <a:pPr marL="0" indent="0" fontAlgn="base">
              <a:buNone/>
            </a:pPr>
            <a:r>
              <a:rPr lang="en-US" sz="2000" b="1" dirty="0">
                <a:latin typeface="+mj-lt"/>
                <a:ea typeface="+mn-lt"/>
                <a:cs typeface="+mn-lt"/>
              </a:rPr>
              <a:t>Today, we’ll share current active tasks, we have finished some things – see website</a:t>
            </a:r>
          </a:p>
          <a:p>
            <a:pPr marL="0" indent="0" fontAlgn="base">
              <a:buNone/>
            </a:pPr>
            <a:endParaRPr lang="en-US" sz="2000" b="1" dirty="0">
              <a:latin typeface="+mj-lt"/>
              <a:ea typeface="+mn-lt"/>
              <a:cs typeface="+mn-lt"/>
            </a:endParaRPr>
          </a:p>
          <a:p>
            <a:pPr marL="0" indent="0" fontAlgn="base">
              <a:buNone/>
            </a:pPr>
            <a:endParaRPr lang="en-US" sz="2000" b="1" dirty="0">
              <a:latin typeface="+mj-lt"/>
              <a:ea typeface="+mn-lt"/>
              <a:cs typeface="+mn-lt"/>
            </a:endParaRPr>
          </a:p>
          <a:p>
            <a:pPr marL="0" indent="0" fontAlgn="base">
              <a:buNone/>
            </a:pPr>
            <a:endParaRPr lang="en-US" sz="2000" b="1" dirty="0">
              <a:latin typeface="+mj-lt"/>
              <a:ea typeface="+mn-lt"/>
              <a:cs typeface="+mn-lt"/>
            </a:endParaRPr>
          </a:p>
          <a:p>
            <a:pPr marL="0" indent="0" fontAlgn="base">
              <a:buNone/>
            </a:pPr>
            <a:endParaRPr lang="en-US" sz="1400" dirty="0">
              <a:latin typeface="+mj-l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7780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D41B77-5DA7-42B4-9E67-344BB9FFB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900" y="682828"/>
            <a:ext cx="8326217" cy="60210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000" b="1" dirty="0">
                <a:latin typeface="+mj-lt"/>
                <a:ea typeface="+mn-lt"/>
                <a:cs typeface="Calibri Light"/>
              </a:rPr>
              <a:t>Purpose: </a:t>
            </a:r>
            <a:r>
              <a:rPr lang="en-US" sz="2000" dirty="0">
                <a:latin typeface="+mj-lt"/>
                <a:ea typeface="+mn-lt"/>
                <a:cs typeface="Calibri Light"/>
              </a:rPr>
              <a:t>Inform implementation of Data Display recommendations approved by </a:t>
            </a:r>
            <a:r>
              <a:rPr lang="en-US" sz="2000" dirty="0" err="1">
                <a:latin typeface="+mj-lt"/>
                <a:ea typeface="+mn-lt"/>
                <a:cs typeface="Calibri Light"/>
              </a:rPr>
              <a:t>StreamNet</a:t>
            </a:r>
            <a:r>
              <a:rPr lang="en-US" sz="2000" dirty="0">
                <a:latin typeface="+mj-lt"/>
                <a:ea typeface="+mn-lt"/>
                <a:cs typeface="Calibri Light"/>
              </a:rPr>
              <a:t> Executive Committee in 2021 related to (1) display data availability for populations without CAP Fish HLIs; and (2) display groups (</a:t>
            </a:r>
            <a:r>
              <a:rPr lang="en-US" sz="2000" dirty="0" err="1">
                <a:latin typeface="+mj-lt"/>
                <a:ea typeface="+mn-lt"/>
                <a:cs typeface="Calibri Light"/>
              </a:rPr>
              <a:t>superpop</a:t>
            </a:r>
            <a:r>
              <a:rPr lang="en-US" sz="2000" dirty="0">
                <a:latin typeface="+mj-lt"/>
                <a:ea typeface="+mn-lt"/>
                <a:cs typeface="Calibri Light"/>
              </a:rPr>
              <a:t>, MAFAC) separately on the CAP Fish HLI.</a:t>
            </a:r>
          </a:p>
          <a:p>
            <a:pPr>
              <a:buNone/>
            </a:pPr>
            <a:endParaRPr lang="en-US" sz="2000" dirty="0">
              <a:latin typeface="+mj-lt"/>
              <a:ea typeface="+mn-lt"/>
              <a:cs typeface="Calibri Light" panose="020F0302020204030204" pitchFamily="34" charset="0"/>
            </a:endParaRPr>
          </a:p>
          <a:p>
            <a:pPr>
              <a:buNone/>
            </a:pPr>
            <a:r>
              <a:rPr lang="en-US" sz="2000" b="1" dirty="0">
                <a:latin typeface="+mj-lt"/>
                <a:ea typeface="+mn-lt"/>
                <a:cs typeface="Calibri Light"/>
              </a:rPr>
              <a:t>Products: </a:t>
            </a:r>
          </a:p>
          <a:p>
            <a:pPr lvl="1">
              <a:buFont typeface="Arial" panose="020F0302020204030204" pitchFamily="34" charset="0"/>
              <a:buChar char="•"/>
            </a:pPr>
            <a:r>
              <a:rPr lang="en-US" sz="2000" dirty="0">
                <a:latin typeface="+mj-lt"/>
                <a:ea typeface="+mn-lt"/>
                <a:cs typeface="Calibri Light"/>
              </a:rPr>
              <a:t>For populations within CAP Fish HLIs (a) revise/confirm draft document summarizing data availability,  (b) provide input on how content will be displayed.</a:t>
            </a:r>
            <a:endParaRPr lang="en-US" dirty="0">
              <a:cs typeface="Calibri"/>
            </a:endParaRPr>
          </a:p>
          <a:p>
            <a:pPr lvl="1">
              <a:buFont typeface="Arial" panose="020F0302020204030204" pitchFamily="34" charset="0"/>
              <a:buChar char="•"/>
            </a:pPr>
            <a:r>
              <a:rPr lang="en-US" sz="2000" dirty="0">
                <a:latin typeface="+mj-lt"/>
                <a:ea typeface="+mn-lt"/>
                <a:cs typeface="Calibri Light"/>
              </a:rPr>
              <a:t>For displaying groups and their HLIs provide input on how available data in the CAP Fish HLIs will be shown for </a:t>
            </a:r>
            <a:r>
              <a:rPr lang="en-US" sz="2000" dirty="0" err="1">
                <a:latin typeface="+mj-lt"/>
                <a:ea typeface="+mn-lt"/>
                <a:cs typeface="Calibri Light"/>
              </a:rPr>
              <a:t>superpops</a:t>
            </a:r>
            <a:r>
              <a:rPr lang="en-US" sz="2000" dirty="0">
                <a:latin typeface="+mj-lt"/>
                <a:ea typeface="+mn-lt"/>
                <a:cs typeface="Calibri Light"/>
              </a:rPr>
              <a:t> and MAFAC groups.</a:t>
            </a:r>
            <a:endParaRPr lang="en-US" sz="2000" dirty="0">
              <a:latin typeface="+mj-lt"/>
              <a:ea typeface="+mn-lt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+mj-lt"/>
              <a:ea typeface="+mn-lt"/>
              <a:cs typeface="Calibri Light"/>
            </a:endParaRPr>
          </a:p>
          <a:p>
            <a:pPr>
              <a:buNone/>
            </a:pPr>
            <a:r>
              <a:rPr lang="en-US" sz="2000" b="1" dirty="0">
                <a:latin typeface="+mj-lt"/>
                <a:ea typeface="+mn-lt"/>
                <a:cs typeface="Calibri Light"/>
              </a:rPr>
              <a:t>Next Steps: </a:t>
            </a:r>
          </a:p>
          <a:p>
            <a:pPr lvl="1"/>
            <a:r>
              <a:rPr lang="en-US" sz="2000" dirty="0">
                <a:latin typeface="+mj-lt"/>
                <a:ea typeface="+mn-lt"/>
                <a:cs typeface="Calibri Light"/>
              </a:rPr>
              <a:t>Sept 19: SN Steering Committee reviewed proposed changes and provided input</a:t>
            </a:r>
          </a:p>
          <a:p>
            <a:pPr lvl="1"/>
            <a:r>
              <a:rPr lang="en-US" sz="2000" dirty="0">
                <a:latin typeface="+mj-lt"/>
                <a:ea typeface="+mn-lt"/>
                <a:cs typeface="Calibri Light"/>
              </a:rPr>
              <a:t>Sept 21: SN Executive Committee reviewed proposed changes supported by SN Steering Committee and discussed what to implement</a:t>
            </a:r>
          </a:p>
          <a:p>
            <a:pPr lvl="1"/>
            <a:r>
              <a:rPr lang="en-US" sz="2000" dirty="0">
                <a:latin typeface="+mj-lt"/>
                <a:ea typeface="+mn-lt"/>
                <a:cs typeface="Calibri Light"/>
              </a:rPr>
              <a:t>SN staff to implement per SN Executive Committee guidance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10" name="Graphic 9" descr="Fish">
            <a:extLst>
              <a:ext uri="{FF2B5EF4-FFF2-40B4-BE49-F238E27FC236}">
                <a16:creationId xmlns:a16="http://schemas.microsoft.com/office/drawing/2014/main" id="{E4F45D3D-DA9F-45E7-A88F-21E0EBB7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4E71C1-976C-4832-B0A9-6908E3BE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3" y="1912870"/>
            <a:ext cx="3217334" cy="5389740"/>
          </a:xfrm>
        </p:spPr>
        <p:txBody>
          <a:bodyPr anchor="t">
            <a:noAutofit/>
          </a:bodyPr>
          <a:lstStyle/>
          <a:p>
            <a:r>
              <a:rPr lang="en-US" sz="2400" dirty="0">
                <a:cs typeface="Calibri"/>
                <a:hlinkClick r:id="rId5"/>
              </a:rPr>
              <a:t>Data Display: Implementation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Task Team Leads:</a:t>
            </a:r>
            <a:br>
              <a:rPr lang="en-US" sz="2000" dirty="0">
                <a:cs typeface="Calibr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Nancy Leonard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nleonard@psmfc.org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Lara Erikson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lerikson@psmfc.org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2667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02C2-8C97-4E60-99B6-69ADAE9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2334962"/>
            <a:ext cx="3787851" cy="3777595"/>
          </a:xfrm>
        </p:spPr>
        <p:txBody>
          <a:bodyPr anchor="t">
            <a:noAutofit/>
          </a:bodyPr>
          <a:lstStyle/>
          <a:p>
            <a:r>
              <a:rPr lang="en-US" sz="2400">
                <a:cs typeface="Calibri"/>
                <a:hlinkClick r:id="rId3"/>
              </a:rPr>
              <a:t>Fish Population Names and GIS Boundaries </a:t>
            </a:r>
            <a:br>
              <a:rPr lang="en-US" sz="2400">
                <a:cs typeface="Calibri"/>
              </a:rPr>
            </a:br>
            <a:br>
              <a:rPr lang="en-US" sz="2400">
                <a:cs typeface="Calibri"/>
              </a:rPr>
            </a:br>
            <a:br>
              <a:rPr lang="en-US" sz="2400">
                <a:cs typeface="Calibri"/>
              </a:rPr>
            </a:br>
            <a:r>
              <a:rPr lang="en-US" sz="2000">
                <a:cs typeface="Calibri"/>
              </a:rPr>
              <a:t>Task Team Leads:</a:t>
            </a: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Van Hare</a:t>
            </a:r>
            <a:br>
              <a:rPr lang="en-US" sz="2000">
                <a:cs typeface="Calibri"/>
              </a:rPr>
            </a:br>
            <a:r>
              <a:rPr lang="en-US" sz="1800">
                <a:cs typeface="Calibri"/>
              </a:rPr>
              <a:t>vhare@psmfc.org</a:t>
            </a:r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Evan Brown</a:t>
            </a:r>
            <a:br>
              <a:rPr lang="en-US" sz="2000">
                <a:cs typeface="Calibri"/>
              </a:rPr>
            </a:br>
            <a:r>
              <a:rPr lang="en-US" sz="1800">
                <a:cs typeface="Calibri"/>
              </a:rPr>
              <a:t>evan.brown@idfg.idaho.gov</a:t>
            </a:r>
            <a:r>
              <a:rPr lang="en-US" sz="1800">
                <a:solidFill>
                  <a:srgbClr val="FFFFFF"/>
                </a:solidFill>
                <a:cs typeface="Calibri"/>
              </a:rPr>
              <a:t>g</a:t>
            </a:r>
            <a:r>
              <a:rPr lang="en-US" sz="2000">
                <a:solidFill>
                  <a:srgbClr val="FFFFFF"/>
                </a:solidFill>
                <a:cs typeface="Calibri"/>
              </a:rPr>
              <a:t>.idaho.gov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5EA1-3E59-4D6A-9FAD-F6C579C9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858" y="1390146"/>
            <a:ext cx="6555347" cy="48032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Purpose: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Defining Fish Population Names and Boundaries for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StreamNet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 tools. This includes the focal fish species informing the NPCC Addendum goals, objectives and indicators (e.g., bull trout, white sturgeon, cutthroat trout,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redband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 trout, kokanee) Note, this task supports ideas identified during 2019 Smolt Analytics workshop (create Standard GIS layers and fields).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Products: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List of recommended population names and boundaries (polygons layer) to be used by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StreamNet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 tools;</a:t>
            </a:r>
            <a:endParaRPr lang="en-US" sz="2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Use the USGS National Hydrography Dataset (NHD) Watershed Boundary Dataset (WBD)</a:t>
            </a:r>
            <a:endParaRPr lang="en-US" sz="2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indent="0">
              <a:buNone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cs typeface="Calibri Light"/>
              </a:rPr>
              <a:t>Next Steps: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lang="en-US" sz="21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lt"/>
                <a:cs typeface="+mn-lt"/>
              </a:rPr>
              <a:t>a </a:t>
            </a:r>
            <a:r>
              <a:rPr lang="en-US" sz="2100">
                <a:latin typeface="Calibri Light"/>
                <a:ea typeface="+mn-lt"/>
                <a:cs typeface="+mn-lt"/>
              </a:rPr>
              <a:t>finalized agenda and any additional materials with the meeting reminder as the date approaches</a:t>
            </a:r>
          </a:p>
          <a:p>
            <a:pPr marL="0" indent="0">
              <a:buNone/>
              <a:defRPr/>
            </a:pPr>
            <a:endParaRPr lang="en-US" sz="210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Calibri Light"/>
              </a:rPr>
              <a:t>Meeting: </a:t>
            </a:r>
            <a:r>
              <a:rPr lang="en-US" sz="2100">
                <a:ea typeface="+mn-lt"/>
                <a:cs typeface="+mn-lt"/>
              </a:rPr>
              <a:t>Wednesday, April 27, 2022 9:30-11:30 am (PDT) </a:t>
            </a:r>
            <a:r>
              <a:rPr lang="en-US" sz="2100">
                <a:ea typeface="+mn-lt"/>
                <a:cs typeface="+mn-lt"/>
                <a:hlinkClick r:id="rId4"/>
              </a:rPr>
              <a:t>link</a:t>
            </a:r>
            <a:endParaRPr lang="en-US" sz="2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</p:txBody>
      </p:sp>
      <p:pic>
        <p:nvPicPr>
          <p:cNvPr id="10" name="Graphic 9" descr="Fish">
            <a:extLst>
              <a:ext uri="{FF2B5EF4-FFF2-40B4-BE49-F238E27FC236}">
                <a16:creationId xmlns:a16="http://schemas.microsoft.com/office/drawing/2014/main" id="{EB72A632-B8CB-4F76-9142-4A5EA81E7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3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D41B77-5DA7-42B4-9E67-344BB9FFB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439" y="555828"/>
            <a:ext cx="8697447" cy="602109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000">
                <a:latin typeface="+mj-lt"/>
                <a:ea typeface="+mn-lt"/>
                <a:cs typeface="Calibri Light"/>
              </a:rPr>
              <a:t>Purpose: Using existing CAP Fish HLIs to inform adult abundance estimates for the groups identified by MAFAC and incorporated in NPCC’s 2020 Addendum.</a:t>
            </a:r>
          </a:p>
          <a:p>
            <a:pPr>
              <a:buNone/>
            </a:pPr>
            <a:endParaRPr lang="en-US" sz="2000">
              <a:latin typeface="+mj-lt"/>
              <a:ea typeface="+mn-lt"/>
              <a:cs typeface="Calibri Light" panose="020F0302020204030204" pitchFamily="34" charset="0"/>
            </a:endParaRPr>
          </a:p>
          <a:p>
            <a:pPr>
              <a:buNone/>
            </a:pPr>
            <a:r>
              <a:rPr lang="en-US" sz="2000">
                <a:latin typeface="Calibri Light"/>
                <a:ea typeface="+mn-lt"/>
                <a:cs typeface="+mn-lt"/>
              </a:rPr>
              <a:t>Task 1:                        Provided the following information about the population estimates that may be included in each rolled up MAFAC stock NOSA value: </a:t>
            </a:r>
            <a:endParaRPr lang="en-US">
              <a:latin typeface="Calibri Light"/>
              <a:cs typeface="Calibri Light"/>
            </a:endParaRPr>
          </a:p>
          <a:p>
            <a:pPr lvl="1">
              <a:buFont typeface="Arial" panose="020F0302020204030204" pitchFamily="34" charset="0"/>
              <a:buChar char="•"/>
            </a:pPr>
            <a:r>
              <a:rPr lang="en-US" sz="1600">
                <a:latin typeface="Calibri Light"/>
                <a:ea typeface="+mn-lt"/>
                <a:cs typeface="+mn-lt"/>
              </a:rPr>
              <a:t>Number of populations included within a stock that contain a whole population NOSA estimate.</a:t>
            </a:r>
          </a:p>
          <a:p>
            <a:pPr lvl="1">
              <a:buFont typeface="Arial" panose="020F0302020204030204" pitchFamily="34" charset="0"/>
              <a:buChar char="•"/>
            </a:pPr>
            <a:r>
              <a:rPr lang="en-US" sz="1600">
                <a:latin typeface="Calibri Light"/>
                <a:ea typeface="+mn-lt"/>
                <a:cs typeface="+mn-lt"/>
              </a:rPr>
              <a:t>For each population, specified whether jacks were included/not included in the estimate.</a:t>
            </a:r>
          </a:p>
          <a:p>
            <a:pPr lvl="1">
              <a:buFont typeface="Arial" panose="020F0302020204030204" pitchFamily="34" charset="0"/>
              <a:buChar char="•"/>
            </a:pPr>
            <a:r>
              <a:rPr lang="en-US" sz="1600">
                <a:latin typeface="Calibri Light"/>
                <a:ea typeface="+mn-lt"/>
                <a:cs typeface="+mn-lt"/>
              </a:rPr>
              <a:t>If lacking spawner abundance, does it have escapement abundance?</a:t>
            </a:r>
            <a:endParaRPr lang="en-US">
              <a:ea typeface="+mn-lt"/>
              <a:cs typeface="+mn-lt"/>
            </a:endParaRPr>
          </a:p>
          <a:p>
            <a:pPr>
              <a:buNone/>
            </a:pPr>
            <a:r>
              <a:rPr lang="en-US" sz="2000">
                <a:latin typeface="Calibri Light"/>
                <a:ea typeface="+mn-lt"/>
                <a:cs typeface="Calibri"/>
              </a:rPr>
              <a:t>Number of populations included within a stock with a partial population NOSA estimate:</a:t>
            </a:r>
          </a:p>
          <a:p>
            <a:pPr lvl="1"/>
            <a:r>
              <a:rPr lang="en-US" sz="1600">
                <a:latin typeface="Calibri Light"/>
                <a:ea typeface="+mn-lt"/>
                <a:cs typeface="Calibri"/>
              </a:rPr>
              <a:t>Specified whether jacks were included/not included in the estimate.</a:t>
            </a:r>
            <a:endParaRPr lang="en-US" sz="1600">
              <a:latin typeface="Calibri Light"/>
              <a:ea typeface="+mn-lt"/>
              <a:cs typeface="+mn-lt"/>
            </a:endParaRPr>
          </a:p>
          <a:p>
            <a:pPr lvl="1"/>
            <a:endParaRPr lang="en-US" sz="1600">
              <a:latin typeface="Calibri Light"/>
              <a:ea typeface="+mn-lt"/>
              <a:cs typeface="+mn-lt"/>
            </a:endParaRPr>
          </a:p>
          <a:p>
            <a:pPr>
              <a:buNone/>
            </a:pPr>
            <a:r>
              <a:rPr lang="en-US" sz="2000">
                <a:latin typeface="Calibri Light"/>
                <a:ea typeface="+mn-lt"/>
                <a:cs typeface="+mn-lt"/>
              </a:rPr>
              <a:t>Next Steps: Produce report by task team leads summarizing available data from </a:t>
            </a:r>
            <a:r>
              <a:rPr lang="en-US" sz="2000" err="1">
                <a:latin typeface="Calibri Light"/>
                <a:ea typeface="+mn-lt"/>
                <a:cs typeface="+mn-lt"/>
              </a:rPr>
              <a:t>StreamNet</a:t>
            </a:r>
            <a:r>
              <a:rPr lang="en-US" sz="2000">
                <a:latin typeface="Calibri Light"/>
                <a:ea typeface="+mn-lt"/>
                <a:cs typeface="+mn-lt"/>
              </a:rPr>
              <a:t> and other sources. 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Report to be shared with </a:t>
            </a:r>
            <a:r>
              <a:rPr lang="en-US" sz="1600" err="1">
                <a:latin typeface="Calibri Light"/>
                <a:ea typeface="+mn-lt"/>
                <a:cs typeface="+mn-lt"/>
              </a:rPr>
              <a:t>StreamNet</a:t>
            </a:r>
            <a:r>
              <a:rPr lang="en-US" sz="1600">
                <a:latin typeface="Calibri Light"/>
                <a:ea typeface="+mn-lt"/>
                <a:cs typeface="+mn-lt"/>
              </a:rPr>
              <a:t>. </a:t>
            </a: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NPCC pausing inclusion at this point pending potential development by </a:t>
            </a:r>
            <a:r>
              <a:rPr lang="en-US" sz="1600">
                <a:latin typeface="Calibri Light"/>
                <a:ea typeface="+mn-lt"/>
                <a:cs typeface="+mn-lt"/>
                <a:hlinkClick r:id="rId3"/>
              </a:rPr>
              <a:t>Columbia Basin Collaborative </a:t>
            </a:r>
            <a:r>
              <a:rPr lang="en-US" sz="1600">
                <a:latin typeface="Calibri Light"/>
                <a:ea typeface="+mn-lt"/>
                <a:cs typeface="+mn-lt"/>
              </a:rPr>
              <a:t>Topic Specific Work Groups.</a:t>
            </a:r>
            <a:endParaRPr lang="en-US" sz="1600">
              <a:latin typeface="Calibri Light"/>
              <a:cs typeface="Calibri"/>
            </a:endParaRPr>
          </a:p>
          <a:p>
            <a:pPr>
              <a:buNone/>
            </a:pPr>
            <a:endParaRPr lang="en-US" sz="1800">
              <a:latin typeface="Calibri"/>
              <a:cs typeface="Calibri"/>
            </a:endParaRPr>
          </a:p>
        </p:txBody>
      </p:sp>
      <p:pic>
        <p:nvPicPr>
          <p:cNvPr id="10" name="Graphic 9" descr="Fish">
            <a:extLst>
              <a:ext uri="{FF2B5EF4-FFF2-40B4-BE49-F238E27FC236}">
                <a16:creationId xmlns:a16="http://schemas.microsoft.com/office/drawing/2014/main" id="{E4F45D3D-DA9F-45E7-A88F-21E0EBB7F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4E71C1-976C-4832-B0A9-6908E3BE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1968850"/>
            <a:ext cx="3787851" cy="5389740"/>
          </a:xfrm>
        </p:spPr>
        <p:txBody>
          <a:bodyPr anchor="t">
            <a:noAutofit/>
          </a:bodyPr>
          <a:lstStyle/>
          <a:p>
            <a:r>
              <a:rPr lang="en-US" sz="2400">
                <a:cs typeface="Calibri"/>
                <a:hlinkClick r:id="rId6"/>
              </a:rPr>
              <a:t>MAFAC and NPCC SPI</a:t>
            </a:r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Task Team Leads:</a:t>
            </a: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Kris </a:t>
            </a:r>
            <a:r>
              <a:rPr lang="en-US" sz="2000" err="1">
                <a:cs typeface="Calibri"/>
              </a:rPr>
              <a:t>Homel</a:t>
            </a:r>
            <a:br>
              <a:rPr lang="en-US" sz="2000">
                <a:cs typeface="Calibri"/>
              </a:rPr>
            </a:br>
            <a:r>
              <a:rPr lang="en-US" sz="1800">
                <a:cs typeface="Calibri"/>
              </a:rPr>
              <a:t>khomel@nwcouncil.org</a:t>
            </a:r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r>
              <a:rPr lang="en-US" sz="2000">
                <a:cs typeface="Calibri"/>
              </a:rPr>
              <a:t>Lara Erikson</a:t>
            </a:r>
            <a:br>
              <a:rPr lang="en-US" sz="2000">
                <a:cs typeface="Calibri"/>
              </a:rPr>
            </a:br>
            <a:r>
              <a:rPr lang="en-US" sz="1800">
                <a:cs typeface="Calibri"/>
              </a:rPr>
              <a:t>lerikson@psmfc.org</a:t>
            </a:r>
            <a:endParaRPr lang="en-US" sz="1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950AF6E-49E4-34E9-27EE-26364912E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619" y="1517084"/>
            <a:ext cx="13239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1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E33660-690F-43DA-855B-F606EEBF3D37}"/>
              </a:ext>
            </a:extLst>
          </p:cNvPr>
          <p:cNvGrpSpPr/>
          <p:nvPr/>
        </p:nvGrpSpPr>
        <p:grpSpPr>
          <a:xfrm>
            <a:off x="157463" y="-609759"/>
            <a:ext cx="3217333" cy="3217333"/>
            <a:chOff x="157463" y="-609759"/>
            <a:chExt cx="3217333" cy="3217333"/>
          </a:xfrm>
        </p:grpSpPr>
        <p:pic>
          <p:nvPicPr>
            <p:cNvPr id="9" name="Graphic 8" descr="Fish">
              <a:extLst>
                <a:ext uri="{FF2B5EF4-FFF2-40B4-BE49-F238E27FC236}">
                  <a16:creationId xmlns:a16="http://schemas.microsoft.com/office/drawing/2014/main" id="{207BFD88-1880-4E86-9905-B8EF7363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63" y="-609759"/>
              <a:ext cx="3217333" cy="32173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1E2921-DFA1-4134-81FF-7C4A41260A51}"/>
                </a:ext>
              </a:extLst>
            </p:cNvPr>
            <p:cNvSpPr/>
            <p:nvPr/>
          </p:nvSpPr>
          <p:spPr>
            <a:xfrm>
              <a:off x="748862" y="737297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2C02C2-8C97-4E60-99B6-69ADAE9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1936185"/>
            <a:ext cx="4287148" cy="4615877"/>
          </a:xfrm>
        </p:spPr>
        <p:txBody>
          <a:bodyPr anchor="t">
            <a:noAutofit/>
          </a:bodyPr>
          <a:lstStyle/>
          <a:p>
            <a:r>
              <a:rPr lang="en-US" sz="2400" dirty="0">
                <a:ea typeface="+mj-lt"/>
                <a:cs typeface="+mj-lt"/>
                <a:hlinkClick r:id="rId5"/>
              </a:rPr>
              <a:t>Carrying Capacity Standards</a:t>
            </a:r>
            <a:br>
              <a:rPr lang="en-US" sz="2400" dirty="0">
                <a:cs typeface="Calibri"/>
              </a:rPr>
            </a:br>
            <a:br>
              <a:rPr lang="en-US" sz="2400" dirty="0">
                <a:cs typeface="Calibri"/>
              </a:rPr>
            </a:br>
            <a:br>
              <a:rPr lang="en-US" sz="2400" dirty="0">
                <a:cs typeface="Calibri"/>
              </a:rPr>
            </a:br>
            <a:r>
              <a:rPr lang="en-US" sz="2000" dirty="0">
                <a:cs typeface="Calibri"/>
              </a:rPr>
              <a:t>Task Team Leads: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Morgan Bond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morgan.bond@noaa.gov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Tim Copeland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tim.copeland@idfg.idaho.gov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Russell Scranton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rwscranton@bpa.gov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5EA1-3E59-4D6A-9FAD-F6C579C9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270" y="960819"/>
            <a:ext cx="7634985" cy="602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000" b="1" dirty="0">
                <a:latin typeface="+mj-lt"/>
              </a:rPr>
              <a:t>Progress</a:t>
            </a:r>
            <a:endParaRPr lang="en-US" sz="2000" i="1" u="sng" dirty="0">
              <a:latin typeface="+mj-lt"/>
              <a:cs typeface="Calibri Ligh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- First meeting was held November 29, 2021 (</a:t>
            </a:r>
            <a:r>
              <a:rPr lang="en-US" sz="2000" dirty="0">
                <a:latin typeface="+mj-lt"/>
                <a:hlinkClick r:id="rId6"/>
              </a:rPr>
              <a:t>event page</a:t>
            </a:r>
            <a:r>
              <a:rPr lang="en-US" sz="2000" dirty="0">
                <a:latin typeface="+mj-lt"/>
              </a:rPr>
              <a:t>) </a:t>
            </a:r>
            <a:endParaRPr lang="en-US" sz="2000" dirty="0">
              <a:latin typeface="+mj-lt"/>
              <a:cs typeface="Calibri Ligh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alibri Light"/>
              </a:rPr>
              <a:t>- Confirmation of general approach and scope</a:t>
            </a:r>
          </a:p>
          <a:p>
            <a:pPr marL="0" indent="0">
              <a:buNone/>
            </a:pPr>
            <a:endParaRPr lang="en-US" sz="1400" b="1" dirty="0">
              <a:latin typeface="+mj-lt"/>
              <a:cs typeface="Calibri Ligh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  <a:cs typeface="Calibri Light"/>
              </a:rPr>
              <a:t>Next Meeting</a:t>
            </a:r>
            <a:endParaRPr lang="en-US" sz="2000" dirty="0">
              <a:latin typeface="+mj-lt"/>
            </a:endParaRPr>
          </a:p>
          <a:p>
            <a:pPr>
              <a:buFontTx/>
              <a:buChar char="-"/>
            </a:pPr>
            <a:r>
              <a:rPr lang="en-US" sz="2000" dirty="0">
                <a:latin typeface="+mj-lt"/>
                <a:cs typeface="Calibri"/>
              </a:rPr>
              <a:t>Presentations on limitations, QA processes and information needs for carrying capacity product development </a:t>
            </a:r>
          </a:p>
          <a:p>
            <a:pPr lvl="1">
              <a:buFontTx/>
              <a:buChar char="-"/>
            </a:pPr>
            <a:r>
              <a:rPr lang="en-US" sz="1600" dirty="0">
                <a:latin typeface="+mj-lt"/>
                <a:cs typeface="Calibri"/>
              </a:rPr>
              <a:t>May or June Date TBD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  <a:cs typeface="Calibri"/>
              </a:rPr>
              <a:t>Review Paper</a:t>
            </a:r>
            <a:endParaRPr lang="en-US" dirty="0"/>
          </a:p>
          <a:p>
            <a:pPr>
              <a:buFontTx/>
              <a:buChar char="-"/>
            </a:pPr>
            <a:r>
              <a:rPr lang="en-US" sz="2000" dirty="0">
                <a:latin typeface="+mj-lt"/>
                <a:ea typeface="+mn-lt"/>
                <a:cs typeface="+mn-lt"/>
              </a:rPr>
              <a:t>Further discuss proposed Data Exchange Standard concepts</a:t>
            </a:r>
          </a:p>
          <a:p>
            <a:pPr marL="0" indent="0">
              <a:buNone/>
            </a:pPr>
            <a:endParaRPr lang="en-US" sz="1400" dirty="0">
              <a:latin typeface="+mj-l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3100" dirty="0"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049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5EA1-3E59-4D6A-9FAD-F6C579C9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755" y="783120"/>
            <a:ext cx="7859005" cy="4520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 Light"/>
                <a:cs typeface="Calibri Light"/>
              </a:rPr>
              <a:t>Progress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Calibri Light"/>
                <a:cs typeface="Calibri Light"/>
              </a:rPr>
              <a:t>- First meeting was held February 2022  (</a:t>
            </a:r>
            <a:r>
              <a:rPr lang="en-US" sz="2000" dirty="0">
                <a:latin typeface="Calibri Light"/>
                <a:cs typeface="Calibri Light"/>
                <a:hlinkClick r:id="rId3"/>
              </a:rPr>
              <a:t>link</a:t>
            </a:r>
            <a:r>
              <a:rPr lang="en-US" sz="2000" dirty="0">
                <a:latin typeface="Calibri Light"/>
                <a:cs typeface="Calibri Light"/>
              </a:rPr>
              <a:t>)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Calibri Light"/>
                <a:cs typeface="Calibri Light"/>
              </a:rPr>
              <a:t>- 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Calibri Light"/>
                <a:cs typeface="Calibri Light"/>
              </a:rPr>
              <a:t>- Use Cases in development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Calibri Light"/>
                <a:cs typeface="Calibri Light"/>
              </a:rPr>
              <a:t>Next Meeting</a:t>
            </a:r>
            <a:endParaRPr lang="en-US" sz="2000" dirty="0">
              <a:ea typeface="+mn-lt"/>
              <a:cs typeface="+mn-lt"/>
            </a:endParaRPr>
          </a:p>
          <a:p>
            <a:pPr>
              <a:buFont typeface="Arial,Sans-Serif"/>
              <a:buChar char="-"/>
            </a:pPr>
            <a:r>
              <a:rPr lang="en-US" sz="2000" dirty="0">
                <a:latin typeface="Calibri Light"/>
                <a:cs typeface="Calibri Light"/>
              </a:rPr>
              <a:t>Beginning of October</a:t>
            </a:r>
            <a:endParaRPr lang="en-US" dirty="0">
              <a:latin typeface="Calibri" panose="020F0502020204030204"/>
              <a:cs typeface="Calibri" panose="020F0502020204030204"/>
            </a:endParaRPr>
          </a:p>
        </p:txBody>
      </p:sp>
      <p:cxnSp>
        <p:nvCxnSpPr>
          <p:cNvPr id="6" name="Straight Connector 5" hidden="1">
            <a:extLst>
              <a:ext uri="{FF2B5EF4-FFF2-40B4-BE49-F238E27FC236}">
                <a16:creationId xmlns:a16="http://schemas.microsoft.com/office/drawing/2014/main" id="{819A7FB1-F122-4057-8FAF-EC3221754A96}"/>
              </a:ext>
            </a:extLst>
          </p:cNvPr>
          <p:cNvCxnSpPr>
            <a:cxnSpLocks/>
          </p:cNvCxnSpPr>
          <p:nvPr/>
        </p:nvCxnSpPr>
        <p:spPr>
          <a:xfrm>
            <a:off x="113122" y="3429000"/>
            <a:ext cx="3261674" cy="0"/>
          </a:xfrm>
          <a:prstGeom prst="line">
            <a:avLst/>
          </a:prstGeom>
          <a:ln w="57150">
            <a:solidFill>
              <a:srgbClr val="2745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Fish">
            <a:extLst>
              <a:ext uri="{FF2B5EF4-FFF2-40B4-BE49-F238E27FC236}">
                <a16:creationId xmlns:a16="http://schemas.microsoft.com/office/drawing/2014/main" id="{8487A9F2-E5EA-4557-9D38-56DA581E9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C02C2-8C97-4E60-99B6-69ADAE9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1680201"/>
            <a:ext cx="4244389" cy="3769156"/>
          </a:xfrm>
        </p:spPr>
        <p:txBody>
          <a:bodyPr anchor="t">
            <a:no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  <a:hlinkClick r:id="rId6"/>
              </a:rPr>
              <a:t>Juvenile Density (Snorkel &amp; Electrofishing)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Task Team Leads: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Kasey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Bliesner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 (ODFW)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kasey.bliesner@odfw.oregon.gov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Russell Scranton (BPA)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rwscranton@bpa.gov  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Marika Dobos (IDFG)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marika.dobos@idfg.idaho.gov </a:t>
            </a:r>
            <a:endParaRPr lang="en-US" sz="18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39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5EA1-3E59-4D6A-9FAD-F6C579C9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993" y="928512"/>
            <a:ext cx="7592829" cy="44224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+mj-lt"/>
                <a:cs typeface="Calibri Light"/>
              </a:rPr>
              <a:t>Progress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ea typeface="+mn-lt"/>
                <a:cs typeface="Calibri Light"/>
              </a:rPr>
              <a:t>- First meeting was held February 2022 (</a:t>
            </a:r>
            <a:r>
              <a:rPr lang="en-US" sz="2000" dirty="0">
                <a:latin typeface="+mj-lt"/>
                <a:ea typeface="+mn-lt"/>
                <a:cs typeface="Calibri Light"/>
                <a:hlinkClick r:id="rId3"/>
              </a:rPr>
              <a:t>link</a:t>
            </a:r>
            <a:r>
              <a:rPr lang="en-US" sz="2000" dirty="0">
                <a:latin typeface="+mj-lt"/>
                <a:ea typeface="+mn-lt"/>
                <a:cs typeface="Calibri Light"/>
              </a:rPr>
              <a:t>) 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ea typeface="+mn-lt"/>
                <a:cs typeface="Calibri Light"/>
              </a:rPr>
              <a:t>-  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  <a:cs typeface="Calibri"/>
              </a:rPr>
              <a:t>Acknowledge that Polly </a:t>
            </a:r>
            <a:r>
              <a:rPr lang="en-US" sz="2000" dirty="0" err="1">
                <a:latin typeface="+mj-lt"/>
                <a:cs typeface="Calibri"/>
              </a:rPr>
              <a:t>particpants</a:t>
            </a:r>
            <a:r>
              <a:rPr lang="en-US" sz="2000" dirty="0">
                <a:latin typeface="+mj-lt"/>
                <a:cs typeface="Calibri"/>
              </a:rPr>
              <a:t> </a:t>
            </a:r>
          </a:p>
        </p:txBody>
      </p:sp>
      <p:pic>
        <p:nvPicPr>
          <p:cNvPr id="9" name="Graphic 8" descr="Fish">
            <a:extLst>
              <a:ext uri="{FF2B5EF4-FFF2-40B4-BE49-F238E27FC236}">
                <a16:creationId xmlns:a16="http://schemas.microsoft.com/office/drawing/2014/main" id="{14AC8A63-37FC-41D6-A057-6AC4BF94A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463" y="-609759"/>
            <a:ext cx="3217333" cy="3217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C02C2-8C97-4E60-99B6-69ADAE9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42" y="1898266"/>
            <a:ext cx="3787851" cy="4514969"/>
          </a:xfrm>
        </p:spPr>
        <p:txBody>
          <a:bodyPr anchor="t">
            <a:noAutofit/>
          </a:bodyPr>
          <a:lstStyle/>
          <a:p>
            <a:r>
              <a:rPr lang="en-US" sz="2400" dirty="0">
                <a:ea typeface="+mj-lt"/>
                <a:cs typeface="+mj-lt"/>
                <a:hlinkClick r:id="rId6"/>
              </a:rPr>
              <a:t>Rotary Screw Trap (RST) Operation</a:t>
            </a:r>
            <a:br>
              <a:rPr lang="en-US" sz="2400" dirty="0">
                <a:cs typeface="Calibri"/>
              </a:rPr>
            </a:br>
            <a:br>
              <a:rPr lang="en-US" sz="2400" dirty="0">
                <a:cs typeface="Calibri"/>
              </a:rPr>
            </a:br>
            <a:r>
              <a:rPr lang="en-US" sz="2000" dirty="0">
                <a:cs typeface="Calibri"/>
              </a:rPr>
              <a:t>Task Team Leads: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Kasey </a:t>
            </a:r>
            <a:r>
              <a:rPr lang="en-US" sz="2000" dirty="0" err="1">
                <a:cs typeface="Calibri"/>
              </a:rPr>
              <a:t>Bliesner</a:t>
            </a:r>
            <a:r>
              <a:rPr lang="en-US" sz="2000" dirty="0">
                <a:cs typeface="Calibri"/>
              </a:rPr>
              <a:t> (ODFW)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kasey.bliesner@odfw.oregon.gov 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Russell Scranton (BPA)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rwscranton@bpa.gov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Marika </a:t>
            </a:r>
            <a:r>
              <a:rPr lang="en-US" sz="2000" dirty="0" err="1">
                <a:cs typeface="Calibri"/>
              </a:rPr>
              <a:t>Dobos</a:t>
            </a:r>
            <a:r>
              <a:rPr lang="en-US" sz="2000" dirty="0">
                <a:cs typeface="Calibri"/>
              </a:rPr>
              <a:t> (IDFG)</a:t>
            </a:r>
            <a:br>
              <a:rPr lang="en-US" sz="2000" dirty="0">
                <a:cs typeface="Calibri"/>
              </a:rPr>
            </a:br>
            <a:r>
              <a:rPr lang="en-US" sz="1800" dirty="0">
                <a:cs typeface="Calibri"/>
              </a:rPr>
              <a:t>marika.dobos@idfg.idaho.gov </a:t>
            </a:r>
            <a:br>
              <a:rPr lang="en-US" sz="2400" dirty="0">
                <a:cs typeface="Calibri"/>
              </a:rPr>
            </a:br>
            <a:br>
              <a:rPr lang="en-US" sz="2400" dirty="0">
                <a:cs typeface="Calibr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Polly Gibson (ODFW)*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/>
              </a:rPr>
              <a:t>polly.p.gibson@odfw.oregon.gov 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7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32A593-96B7-4205-B817-634D7ED0A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896" y="1983661"/>
            <a:ext cx="7023711" cy="40096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03C91-F48A-4DD7-8AEA-B6A397BF5883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30456-A3E5-47D9-85B6-A252C137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30542"/>
            <a:ext cx="10508974" cy="779464"/>
          </a:xfrm>
        </p:spPr>
        <p:txBody>
          <a:bodyPr>
            <a:normAutofit/>
          </a:bodyPr>
          <a:lstStyle/>
          <a:p>
            <a:r>
              <a:rPr lang="en-US" sz="3300" b="1" dirty="0"/>
              <a:t>Next StreamNet Executive Committee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F7ACC-77CD-42B3-8EFD-0BC4A86BF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1110006"/>
            <a:ext cx="10966174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dirty="0"/>
              <a:t>October 2023</a:t>
            </a:r>
          </a:p>
          <a:p>
            <a:pPr lvl="1"/>
            <a:r>
              <a:rPr lang="en-US" sz="2200" dirty="0"/>
              <a:t>Push to October and leave StreamNet Steering Committee to September</a:t>
            </a:r>
          </a:p>
          <a:p>
            <a:pPr lvl="1"/>
            <a:r>
              <a:rPr lang="en-US" sz="2200" dirty="0"/>
              <a:t>Alternatives?</a:t>
            </a:r>
          </a:p>
          <a:p>
            <a:pPr lvl="1"/>
            <a:r>
              <a:rPr lang="en-US" sz="2200" dirty="0"/>
              <a:t>Days to avoid</a:t>
            </a:r>
          </a:p>
          <a:p>
            <a:pPr lvl="1"/>
            <a:endParaRPr lang="en-US" sz="2200" dirty="0"/>
          </a:p>
          <a:p>
            <a:r>
              <a:rPr lang="en-US" sz="2200" dirty="0"/>
              <a:t>Survey post of meeting</a:t>
            </a:r>
          </a:p>
          <a:p>
            <a:pPr lvl="1"/>
            <a:r>
              <a:rPr lang="en-US" sz="2200" dirty="0"/>
              <a:t>Continue joint session PNAMP SC?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200" dirty="0"/>
              <a:t>Doodle </a:t>
            </a:r>
          </a:p>
          <a:p>
            <a:pPr lvl="1"/>
            <a:r>
              <a:rPr lang="en-US" sz="2200" dirty="0"/>
              <a:t>Post survey outcome 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F286E-B04B-45A2-9230-5BCF162B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18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am rowing boat at dawn">
            <a:extLst>
              <a:ext uri="{FF2B5EF4-FFF2-40B4-BE49-F238E27FC236}">
                <a16:creationId xmlns:a16="http://schemas.microsoft.com/office/drawing/2014/main" id="{31CF8127-5ADE-4523-A598-D94F73317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b="8856"/>
          <a:stretch/>
        </p:blipFill>
        <p:spPr>
          <a:xfrm>
            <a:off x="3353" y="0"/>
            <a:ext cx="12201449" cy="57457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7DA7AB-F577-461E-99B9-EE58D4B8A82A}"/>
              </a:ext>
            </a:extLst>
          </p:cNvPr>
          <p:cNvSpPr/>
          <p:nvPr/>
        </p:nvSpPr>
        <p:spPr>
          <a:xfrm>
            <a:off x="0" y="6072765"/>
            <a:ext cx="12194743" cy="785235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3B4B6-44BF-4CEE-8362-EBBB9E27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3" y="5323709"/>
            <a:ext cx="11905735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Introduce idea of partner needs that </a:t>
            </a:r>
            <a:b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StreamNet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&amp; PNAMP could support together</a:t>
            </a:r>
            <a:br>
              <a:rPr lang="en-US" sz="2200" dirty="0">
                <a:solidFill>
                  <a:schemeClr val="tx2"/>
                </a:solidFill>
              </a:rPr>
            </a:b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06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Hands-on top of each other">
            <a:extLst>
              <a:ext uri="{FF2B5EF4-FFF2-40B4-BE49-F238E27FC236}">
                <a16:creationId xmlns:a16="http://schemas.microsoft.com/office/drawing/2014/main" id="{51816D67-B53F-4B20-B98A-02595203B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670"/>
            <a:ext cx="12192000" cy="53206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FA681-FE16-4C38-8197-73028C399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201585" cy="3516998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Partner Presentation: </a:t>
            </a:r>
          </a:p>
          <a:p>
            <a:pPr marL="114300" indent="0"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Columbia Basin Collaborative Information Needs --</a:t>
            </a:r>
          </a:p>
          <a:p>
            <a:pPr marL="114300" indent="0">
              <a:buNone/>
            </a:pP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Mike Edmondson, Idaho Governor’s Office of Species Conservation Administrator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2058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B2B2E6-F335-4F80-B97E-67DF2E9684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1916997"/>
            <a:ext cx="11176000" cy="767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kern="1200" dirty="0">
                <a:effectLst/>
                <a:latin typeface="Rockwell"/>
                <a:ea typeface="Times New Roman" panose="02020603050405020304" pitchFamily="18" charset="0"/>
                <a:cs typeface="Times New Roman"/>
              </a:rPr>
              <a:t>Columbia Basin Collaborative</a:t>
            </a:r>
            <a:endParaRPr lang="en-US" sz="4400" b="1" dirty="0">
              <a:effectLst/>
              <a:latin typeface="Rockwel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00FB6DE-93BE-4FB1-B4EC-CFCFAD9457B4}"/>
              </a:ext>
            </a:extLst>
          </p:cNvPr>
          <p:cNvSpPr txBox="1">
            <a:spLocks/>
          </p:cNvSpPr>
          <p:nvPr/>
        </p:nvSpPr>
        <p:spPr bwMode="auto">
          <a:xfrm>
            <a:off x="1392072" y="4676801"/>
            <a:ext cx="9555376" cy="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 b="1" kern="1200" baseline="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Roboto Slab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Times New Roman" panose="02020603050405020304" pitchFamily="18" charset="0"/>
                <a:cs typeface="Times New Roman"/>
              </a:rPr>
              <a:t>September 21, 2022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5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E0B2E5-912A-44FC-A903-AEE77478340A}"/>
              </a:ext>
            </a:extLst>
          </p:cNvPr>
          <p:cNvSpPr/>
          <p:nvPr/>
        </p:nvSpPr>
        <p:spPr>
          <a:xfrm>
            <a:off x="2407404" y="2057717"/>
            <a:ext cx="8375273" cy="4543108"/>
          </a:xfrm>
          <a:prstGeom prst="roundRect">
            <a:avLst/>
          </a:prstGeom>
          <a:solidFill>
            <a:srgbClr val="78AF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6BD6CD6-CF8A-4FE8-97CE-97BE9409159C}"/>
              </a:ext>
            </a:extLst>
          </p:cNvPr>
          <p:cNvCxnSpPr>
            <a:cxnSpLocks/>
          </p:cNvCxnSpPr>
          <p:nvPr/>
        </p:nvCxnSpPr>
        <p:spPr>
          <a:xfrm>
            <a:off x="5008555" y="4200874"/>
            <a:ext cx="0" cy="105473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/>
          <p:cNvSpPr/>
          <p:nvPr/>
        </p:nvSpPr>
        <p:spPr>
          <a:xfrm>
            <a:off x="4005008" y="5236060"/>
            <a:ext cx="4204794" cy="682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Topic Specific Work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3062"/>
            <a:ext cx="12315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 panose="020B0604020202020204" pitchFamily="34" charset="0"/>
              </a:rPr>
              <a:t>A regional approach to achieving the Columbia Basin Partnership goals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5912612" y="1898997"/>
            <a:ext cx="0" cy="1589081"/>
          </a:xfrm>
          <a:prstGeom prst="straightConnector1">
            <a:avLst/>
          </a:prstGeom>
          <a:ln w="19050"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37507" y="3410788"/>
            <a:ext cx="5585030" cy="8172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Integration/Recommendations Group (I/RG)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4457" y="4530622"/>
            <a:ext cx="1596611" cy="461665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Prioritized information requests</a:t>
            </a:r>
          </a:p>
        </p:txBody>
      </p:sp>
      <p:cxnSp>
        <p:nvCxnSpPr>
          <p:cNvPr id="47" name="Straight Arrow Connector 46"/>
          <p:cNvCxnSpPr>
            <a:cxnSpLocks/>
          </p:cNvCxnSpPr>
          <p:nvPr/>
        </p:nvCxnSpPr>
        <p:spPr>
          <a:xfrm flipV="1">
            <a:off x="7277180" y="4228033"/>
            <a:ext cx="0" cy="100802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516197" y="3814806"/>
            <a:ext cx="5132999" cy="298532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Role: Assess feasibility and develop recommendations for implementation; strives for consensus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4034" y="422834"/>
            <a:ext cx="2378166" cy="646331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Consideration/Implementation by regional forums and processes: state, federal, tribal, international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64303" y="428964"/>
            <a:ext cx="2279998" cy="461665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Implementation by regional sovereigns: federal, state, tribal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87457" y="562618"/>
            <a:ext cx="1692747" cy="276999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Proposals to Congress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3810000" y="999915"/>
            <a:ext cx="740459" cy="26009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933830" y="833589"/>
            <a:ext cx="694" cy="39523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277180" y="984667"/>
            <a:ext cx="943435" cy="3624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: Rounded Corners 37"/>
          <p:cNvSpPr/>
          <p:nvPr/>
        </p:nvSpPr>
        <p:spPr>
          <a:xfrm>
            <a:off x="3262138" y="1112074"/>
            <a:ext cx="5585029" cy="786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2139" y="1161873"/>
            <a:ext cx="558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Sovereigns and other Regional Entities 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16197" y="1466099"/>
            <a:ext cx="4653563" cy="231508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Role: Review recommendations and make independent decisions to implement/support actions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2693" y="3122485"/>
            <a:ext cx="1757071" cy="1515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Regional and Sector Caucuses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Members in the I/RG will coordinate with respective caucuses for input and alignment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2023683" y="3693888"/>
            <a:ext cx="12384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/>
          <p:cNvSpPr/>
          <p:nvPr/>
        </p:nvSpPr>
        <p:spPr>
          <a:xfrm>
            <a:off x="327072" y="5034747"/>
            <a:ext cx="1927713" cy="5595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Subject Specific Input from Regional Forums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32453" y="5560246"/>
            <a:ext cx="3831850" cy="333394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Role: provides scientific, technical and other analysis per assignment from Integration/Recommendations Group</a:t>
            </a:r>
          </a:p>
        </p:txBody>
      </p:sp>
      <p:cxnSp>
        <p:nvCxnSpPr>
          <p:cNvPr id="22" name="Straight Arrow Connector 21"/>
          <p:cNvCxnSpPr>
            <a:cxnSpLocks/>
            <a:stCxn id="51" idx="3"/>
          </p:cNvCxnSpPr>
          <p:nvPr/>
        </p:nvCxnSpPr>
        <p:spPr>
          <a:xfrm>
            <a:off x="2254785" y="5314503"/>
            <a:ext cx="1727415" cy="109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4276" y="6071336"/>
            <a:ext cx="502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Columbia Basin Collaborative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35575" y="2153991"/>
            <a:ext cx="1913621" cy="115776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Project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Leads: WA, ID, MT,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Role: scope assignments, develop agendas, process coordination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2277828" y="4272058"/>
            <a:ext cx="1059679" cy="76268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10589" y="2411287"/>
            <a:ext cx="1474121" cy="646331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Recommendations and feasibility assessments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51758" y="4404106"/>
            <a:ext cx="3206567" cy="646331"/>
          </a:xfrm>
          <a:prstGeom prst="rect">
            <a:avLst/>
          </a:prstGeom>
          <a:solidFill>
            <a:srgbClr val="DEC8DD"/>
          </a:solidFill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Proposed biological-based priority actions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Draft feasibility assessments and recommendations on implementation paths</a:t>
            </a:r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0BD7106A-2095-4839-8EAB-BA0C31CF93F2}"/>
              </a:ext>
            </a:extLst>
          </p:cNvPr>
          <p:cNvSpPr txBox="1">
            <a:spLocks/>
          </p:cNvSpPr>
          <p:nvPr/>
        </p:nvSpPr>
        <p:spPr>
          <a:xfrm>
            <a:off x="91440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EA726-2EEF-4A5A-94A4-55FAB5D925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9D9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00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A6E426-5C63-88A3-0A8C-0C16859D2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156" y="2667000"/>
            <a:ext cx="9607044" cy="1371600"/>
          </a:xfrm>
        </p:spPr>
        <p:txBody>
          <a:bodyPr/>
          <a:lstStyle/>
          <a:p>
            <a:r>
              <a:rPr lang="en-US" dirty="0"/>
              <a:t>The Integration/Recommendations Group </a:t>
            </a:r>
          </a:p>
        </p:txBody>
      </p:sp>
    </p:spTree>
    <p:extLst>
      <p:ext uri="{BB962C8B-B14F-4D97-AF65-F5344CB8AC3E}">
        <p14:creationId xmlns:p14="http://schemas.microsoft.com/office/powerpoint/2010/main" val="4162131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150-D896-B24E-E158-17D7DB9F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I/RG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2FEE0-85B4-5B00-2F57-579C7EFA3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2" y="1242392"/>
            <a:ext cx="10989187" cy="546590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b="1" dirty="0"/>
              <a:t>Monitor the overall progress </a:t>
            </a:r>
            <a:r>
              <a:rPr lang="en-US" dirty="0"/>
              <a:t>of the CBC to achieve the CBPTF goals</a:t>
            </a:r>
          </a:p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b="1" dirty="0"/>
              <a:t>Review recommendations </a:t>
            </a:r>
            <a:r>
              <a:rPr lang="en-US" dirty="0"/>
              <a:t>for projects and actions in the region</a:t>
            </a:r>
          </a:p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0" algn="l"/>
                <a:tab pos="228600" algn="l"/>
              </a:tabLst>
            </a:pPr>
            <a:r>
              <a:rPr lang="en-US" b="1" dirty="0"/>
              <a:t>Seek consensus and promote recommendations </a:t>
            </a:r>
            <a:r>
              <a:rPr lang="en-US" dirty="0"/>
              <a:t>to decision-makers</a:t>
            </a:r>
          </a:p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b="1" dirty="0"/>
              <a:t>Provide a clearing-house forum </a:t>
            </a:r>
            <a:r>
              <a:rPr lang="en-US" dirty="0"/>
              <a:t>for understanding, promoting and acting on short and long-term opportunities </a:t>
            </a:r>
          </a:p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b="1" dirty="0"/>
              <a:t>Mobilize and motivate people </a:t>
            </a:r>
            <a:r>
              <a:rPr lang="en-US" dirty="0"/>
              <a:t>across the basin to support salmon rebuilding and achieve the CBP goals</a:t>
            </a:r>
          </a:p>
          <a:p>
            <a:pPr marL="342900" marR="0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b="1" dirty="0"/>
              <a:t>Engage decision-makers </a:t>
            </a:r>
            <a:r>
              <a:rPr lang="en-US" dirty="0"/>
              <a:t>to monitor and follow-up on implementation of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99127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3EA0BD-A198-493E-A8D5-1F5090D2E645}"/>
              </a:ext>
            </a:extLst>
          </p:cNvPr>
          <p:cNvSpPr txBox="1">
            <a:spLocks/>
          </p:cNvSpPr>
          <p:nvPr/>
        </p:nvSpPr>
        <p:spPr>
          <a:xfrm>
            <a:off x="292925" y="30678"/>
            <a:ext cx="10972800" cy="9144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70C0"/>
                </a:solidFill>
                <a:latin typeface="Rockwell" panose="02060603020205020403" pitchFamily="18" charset="0"/>
                <a:ea typeface="Roboto Slab" pitchFamily="2" charset="0"/>
                <a:cs typeface="Roboto Slab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70C0"/>
                </a:solidFill>
                <a:latin typeface="Rockwell" panose="02060603020205020403" pitchFamily="18" charset="0"/>
                <a:ea typeface="Roboto Slab"/>
                <a:cs typeface="Roboto Slab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Rockwell"/>
                <a:ea typeface="Roboto Slab" pitchFamily="2" charset="0"/>
              </a:rPr>
              <a:t>I/RG Membership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5CF3C5F-EC39-4105-9B1B-0CFCA720AED0}"/>
              </a:ext>
            </a:extLst>
          </p:cNvPr>
          <p:cNvSpPr txBox="1">
            <a:spLocks/>
          </p:cNvSpPr>
          <p:nvPr/>
        </p:nvSpPr>
        <p:spPr>
          <a:xfrm>
            <a:off x="91440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EA726-2EEF-4A5A-94A4-55FAB5D925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91A22-6D15-4A5F-8EC0-42C7362A2C3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7EA8A8-F3B4-48C5-BE96-324A2B9CE4AD}"/>
              </a:ext>
            </a:extLst>
          </p:cNvPr>
          <p:cNvGraphicFramePr>
            <a:graphicFrameLocks noGrp="1"/>
          </p:cNvGraphicFramePr>
          <p:nvPr/>
        </p:nvGraphicFramePr>
        <p:xfrm>
          <a:off x="292925" y="876704"/>
          <a:ext cx="3329229" cy="5191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229">
                  <a:extLst>
                    <a:ext uri="{9D8B030D-6E8A-4147-A177-3AD203B41FA5}">
                      <a16:colId xmlns:a16="http://schemas.microsoft.com/office/drawing/2014/main" val="2865956526"/>
                    </a:ext>
                  </a:extLst>
                </a:gridCol>
              </a:tblGrid>
              <a:tr h="30599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Tribe​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1494122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Burns Paiute Tribe​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995087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Coeur d’Alene Tribe​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2839475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Confederated Tribes of the Colville Reservation​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385166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Confederated Tribes of the Grand Ronde​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835276"/>
                  </a:ext>
                </a:extLst>
              </a:tr>
              <a:tr h="51867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Confederated Tribes of the Umatilla Indian Reservation​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88818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Confederated Tribes of Warm Springs​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640173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Cowlitz Indian Tribe​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076525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Fort McDermitt Paiute and Shoshone Tribe​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990691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Nez Perce Tribe​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3513350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Shoshone-Paiute Tribes​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746558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Spokane Tribe of Indians​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415556"/>
                  </a:ext>
                </a:extLst>
              </a:tr>
              <a:tr h="36867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Yakama Nation​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23527"/>
                  </a:ext>
                </a:extLst>
              </a:tr>
              <a:tr h="311202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*Invited but not confirmed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11385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BEA557E-F761-4051-A95B-E27142460B1C}"/>
              </a:ext>
            </a:extLst>
          </p:cNvPr>
          <p:cNvGraphicFramePr>
            <a:graphicFrameLocks noGrp="1"/>
          </p:cNvGraphicFramePr>
          <p:nvPr/>
        </p:nvGraphicFramePr>
        <p:xfrm>
          <a:off x="3807870" y="870302"/>
          <a:ext cx="3819302" cy="161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9302">
                  <a:extLst>
                    <a:ext uri="{9D8B030D-6E8A-4147-A177-3AD203B41FA5}">
                      <a16:colId xmlns:a16="http://schemas.microsoft.com/office/drawing/2014/main" val="3747366282"/>
                    </a:ext>
                  </a:extLst>
                </a:gridCol>
              </a:tblGrid>
              <a:tr h="26850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Federal entity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3348345"/>
                  </a:ext>
                </a:extLst>
              </a:tr>
              <a:tr h="439894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NOAA National Marine Fisheries​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0220642"/>
                  </a:ext>
                </a:extLst>
              </a:tr>
              <a:tr h="340791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Federal action agencies: BPA, Army Corps, and/or Bureau of Reclamation​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797841"/>
                  </a:ext>
                </a:extLst>
              </a:tr>
              <a:tr h="44560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Columbia Basin Federal Caucus​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68075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0928CF-F550-461F-BD97-D0505CBFD8B2}"/>
              </a:ext>
            </a:extLst>
          </p:cNvPr>
          <p:cNvGraphicFramePr>
            <a:graphicFrameLocks noGrp="1"/>
          </p:cNvGraphicFramePr>
          <p:nvPr/>
        </p:nvGraphicFramePr>
        <p:xfrm>
          <a:off x="3807870" y="2619128"/>
          <a:ext cx="7979121" cy="3448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8669">
                  <a:extLst>
                    <a:ext uri="{9D8B030D-6E8A-4147-A177-3AD203B41FA5}">
                      <a16:colId xmlns:a16="http://schemas.microsoft.com/office/drawing/2014/main" val="4073305797"/>
                    </a:ext>
                  </a:extLst>
                </a:gridCol>
                <a:gridCol w="3012568">
                  <a:extLst>
                    <a:ext uri="{9D8B030D-6E8A-4147-A177-3AD203B41FA5}">
                      <a16:colId xmlns:a16="http://schemas.microsoft.com/office/drawing/2014/main" val="713390657"/>
                    </a:ext>
                  </a:extLst>
                </a:gridCol>
                <a:gridCol w="3087884">
                  <a:extLst>
                    <a:ext uri="{9D8B030D-6E8A-4147-A177-3AD203B41FA5}">
                      <a16:colId xmlns:a16="http://schemas.microsoft.com/office/drawing/2014/main" val="908268203"/>
                    </a:ext>
                  </a:extLst>
                </a:gridCol>
              </a:tblGrid>
              <a:tr h="221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Sector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Primary Representative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Alternate Representative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5972973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Utilities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Seattle City Light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Western Montana G&amp;T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1912029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Utilities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Benton PUD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Idaho Consumer-Owned Utilities Association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2407908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Non-tribal fisheries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Coastal Trollers Association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Commercial Salmon Fisherman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453725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Non-tribal fisheries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Northwest Sportfishing Industry Association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Idaho Wildlife Federation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9141677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River Economies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Idaho Water Users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Kittitas Reclamation District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286288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River Economies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Port of Lewiston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Wheat Farmer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6813939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Conservation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Salmon Safe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American Rivers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2884972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Conservation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Trout Unlimited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Northwest Energy Coalition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588315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361412C-86D1-42A8-981A-C0832F719A5F}"/>
              </a:ext>
            </a:extLst>
          </p:cNvPr>
          <p:cNvGraphicFramePr>
            <a:graphicFrameLocks noGrp="1"/>
          </p:cNvGraphicFramePr>
          <p:nvPr/>
        </p:nvGraphicFramePr>
        <p:xfrm>
          <a:off x="7705066" y="825856"/>
          <a:ext cx="4081925" cy="1661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1925">
                  <a:extLst>
                    <a:ext uri="{9D8B030D-6E8A-4147-A177-3AD203B41FA5}">
                      <a16:colId xmlns:a16="http://schemas.microsoft.com/office/drawing/2014/main" val="2249243458"/>
                    </a:ext>
                  </a:extLst>
                </a:gridCol>
              </a:tblGrid>
              <a:tr h="274462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State​s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9988236"/>
                  </a:ext>
                </a:extLst>
              </a:tr>
              <a:tr h="319297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State of Idaho​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019858"/>
                  </a:ext>
                </a:extLst>
              </a:tr>
              <a:tr h="275129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State of Montana​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7267431"/>
                  </a:ext>
                </a:extLst>
              </a:tr>
              <a:tr h="339866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>
                          <a:effectLst/>
                        </a:rPr>
                        <a:t>State of Oregon​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082479"/>
                  </a:ext>
                </a:extLst>
              </a:tr>
              <a:tr h="452713"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dirty="0">
                          <a:effectLst/>
                        </a:rPr>
                        <a:t>State of Washington​</a:t>
                      </a:r>
                      <a:endParaRPr lang="en-US" sz="12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414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241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A6E426-5C63-88A3-0A8C-0C16859D2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915" y="2667000"/>
            <a:ext cx="10683285" cy="1371600"/>
          </a:xfrm>
        </p:spPr>
        <p:txBody>
          <a:bodyPr/>
          <a:lstStyle/>
          <a:p>
            <a:r>
              <a:rPr lang="en-US" dirty="0"/>
              <a:t>Topic Specific and Science Integration Work Groups</a:t>
            </a:r>
          </a:p>
        </p:txBody>
      </p:sp>
    </p:spTree>
    <p:extLst>
      <p:ext uri="{BB962C8B-B14F-4D97-AF65-F5344CB8AC3E}">
        <p14:creationId xmlns:p14="http://schemas.microsoft.com/office/powerpoint/2010/main" val="3998287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CBB240-6765-444C-8D3D-0DF3F6A1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</a:rPr>
              <a:t>Purpose of Work Groups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562CA-61E5-4D53-BE70-E22D1A1C7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>
                <a:latin typeface="+mj-lt"/>
              </a:rPr>
              <a:t>Develop draft recommendations</a:t>
            </a:r>
            <a:r>
              <a:rPr lang="en-US" sz="3500">
                <a:latin typeface="+mj-lt"/>
              </a:rPr>
              <a:t> for actions, and assist the I/RG in feasibility assessments of those actions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>
                <a:latin typeface="+mj-lt"/>
              </a:rPr>
              <a:t>Work collaboratively </a:t>
            </a:r>
            <a:r>
              <a:rPr lang="en-US" sz="3500">
                <a:latin typeface="+mj-lt"/>
              </a:rPr>
              <a:t>to clarify and assess subject-specific issues and potential actions and solutions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>
                <a:latin typeface="+mj-lt"/>
              </a:rPr>
              <a:t>Leverage existing data and studies </a:t>
            </a:r>
            <a:r>
              <a:rPr lang="en-US" sz="3500">
                <a:latin typeface="+mj-lt"/>
              </a:rPr>
              <a:t>to support their assessments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>
                <a:latin typeface="+mj-lt"/>
              </a:rPr>
              <a:t>Coordinate and collaborate</a:t>
            </a:r>
            <a:r>
              <a:rPr lang="en-US" sz="3500">
                <a:latin typeface="+mj-lt"/>
              </a:rPr>
              <a:t> across other Work Groups for complementary analyses and solutions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>
              <a:latin typeface="+mj-lt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2C2FF1F-9F29-4181-96D2-53510981F3EF}"/>
              </a:ext>
            </a:extLst>
          </p:cNvPr>
          <p:cNvSpPr txBox="1">
            <a:spLocks/>
          </p:cNvSpPr>
          <p:nvPr/>
        </p:nvSpPr>
        <p:spPr>
          <a:xfrm>
            <a:off x="9140271" y="64008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8952-3E1C-4885-8853-50AE81588BE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2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A07A-746E-4A6C-89D4-7FC499F0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</a:rPr>
              <a:t>Structure of Work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4C30-1E53-47C6-9C11-009B5286E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+mj-lt"/>
              </a:rPr>
              <a:t>Made up of regional experts, sector leaders, and advisors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+mj-lt"/>
              </a:rPr>
              <a:t>The I/RG will agree on the membership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+mj-lt"/>
              </a:rPr>
              <a:t>The duration of the WG will vary and depends on the topic and assignment from the I/RG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+mj-lt"/>
              </a:rPr>
              <a:t>I/RG members can also participate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166A15B-6508-48DE-9FE6-14E9411E2C15}"/>
              </a:ext>
            </a:extLst>
          </p:cNvPr>
          <p:cNvSpPr txBox="1">
            <a:spLocks/>
          </p:cNvSpPr>
          <p:nvPr/>
        </p:nvSpPr>
        <p:spPr>
          <a:xfrm>
            <a:off x="9140271" y="64008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8952-3E1C-4885-8853-50AE81588BE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F7ACC-77CD-42B3-8EFD-0BC4A86BF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149" y="2209981"/>
            <a:ext cx="5541851" cy="3522986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Colville Tribes: John </a:t>
            </a:r>
            <a:r>
              <a:rPr lang="en-US" dirty="0" err="1"/>
              <a:t>Arterburn</a:t>
            </a:r>
            <a:endParaRPr lang="en-US" dirty="0"/>
          </a:p>
          <a:p>
            <a:pPr lvl="0"/>
            <a:r>
              <a:rPr lang="en-US" dirty="0"/>
              <a:t>CRITFC: Sheryn Olson</a:t>
            </a:r>
          </a:p>
          <a:p>
            <a:pPr lvl="0"/>
            <a:r>
              <a:rPr lang="en-US" dirty="0"/>
              <a:t>IDFG: John Cassinelli</a:t>
            </a:r>
          </a:p>
          <a:p>
            <a:pPr lvl="0"/>
            <a:r>
              <a:rPr lang="en-US" dirty="0"/>
              <a:t>ODFW: Tom Stahl / Art Martin</a:t>
            </a:r>
          </a:p>
          <a:p>
            <a:pPr lvl="0"/>
            <a:r>
              <a:rPr lang="en-US" dirty="0"/>
              <a:t>MFWP: David Schmetterling </a:t>
            </a:r>
          </a:p>
          <a:p>
            <a:r>
              <a:rPr lang="en-US" dirty="0"/>
              <a:t>WDFW: Dan Rawding </a:t>
            </a:r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2A03FE-2F16-45DD-BCFF-4C015D493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4410" y="2152199"/>
            <a:ext cx="5541851" cy="352298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USFWS: John Netto</a:t>
            </a:r>
          </a:p>
          <a:p>
            <a:pPr lvl="0"/>
            <a:r>
              <a:rPr lang="en-US" dirty="0"/>
              <a:t>BPA: Jody </a:t>
            </a:r>
            <a:r>
              <a:rPr lang="en-US" dirty="0" err="1"/>
              <a:t>Lando</a:t>
            </a:r>
            <a:r>
              <a:rPr lang="en-US" dirty="0"/>
              <a:t> / Rodrigo George</a:t>
            </a:r>
          </a:p>
          <a:p>
            <a:pPr lvl="0"/>
            <a:r>
              <a:rPr lang="en-US" dirty="0"/>
              <a:t>NPCC: Patty O'Toole </a:t>
            </a:r>
          </a:p>
          <a:p>
            <a:pPr lvl="0"/>
            <a:r>
              <a:rPr lang="en-US" dirty="0"/>
              <a:t>NOAA: Greg </a:t>
            </a:r>
            <a:r>
              <a:rPr lang="en-US" dirty="0" err="1"/>
              <a:t>Sieglitz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PNAMP: Jen Bayer</a:t>
            </a:r>
          </a:p>
          <a:p>
            <a:r>
              <a:rPr lang="en-US" dirty="0"/>
              <a:t>StreamNet: Nancy </a:t>
            </a:r>
            <a:endParaRPr lang="en-US" sz="2200" dirty="0">
              <a:latin typeface="Calibri (Body)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30456-A3E5-47D9-85B6-A252C137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49" y="365125"/>
            <a:ext cx="11637851" cy="987425"/>
          </a:xfrm>
        </p:spPr>
        <p:txBody>
          <a:bodyPr>
            <a:normAutofit/>
          </a:bodyPr>
          <a:lstStyle/>
          <a:p>
            <a:r>
              <a:rPr lang="en-US" sz="3300" b="1" dirty="0"/>
              <a:t>Updates and Announcements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2FCF8-49BE-4D58-81B1-952A7C238DD0}"/>
              </a:ext>
            </a:extLst>
          </p:cNvPr>
          <p:cNvSpPr/>
          <p:nvPr/>
        </p:nvSpPr>
        <p:spPr>
          <a:xfrm>
            <a:off x="554149" y="1639140"/>
            <a:ext cx="710679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 ExCom members’ verbal updates and announcements (~2-5 min each)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FD5422-FE44-4D90-A0DE-FF52B0ECF1A8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DC266-FD8C-4AB5-A72E-DFD9D9B95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2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0DF2-923E-4E24-8501-34826484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4DC97-D8E0-4BAE-A24A-CCA57CF6B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Estuary/Tributary Habitat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Hatcheries/Harvest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Hydrosystem</a:t>
            </a:r>
            <a:r>
              <a:rPr lang="en-US" dirty="0">
                <a:latin typeface="+mj-lt"/>
              </a:rPr>
              <a:t> (mainstem and blocked areas)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Predation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Science Integration Work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BFB14-3C8D-42E0-AE69-D064D7413AB3}"/>
              </a:ext>
            </a:extLst>
          </p:cNvPr>
          <p:cNvSpPr txBox="1"/>
          <p:nvPr/>
        </p:nvSpPr>
        <p:spPr>
          <a:xfrm flipH="1">
            <a:off x="314324" y="6229351"/>
            <a:ext cx="1187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*Listed alphabetically, order does not represent priority.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26475EF-B84A-48DA-B0B8-BDD336AE5E11}"/>
              </a:ext>
            </a:extLst>
          </p:cNvPr>
          <p:cNvSpPr txBox="1">
            <a:spLocks/>
          </p:cNvSpPr>
          <p:nvPr/>
        </p:nvSpPr>
        <p:spPr>
          <a:xfrm>
            <a:off x="9140271" y="64008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8952-3E1C-4885-8853-50AE81588BE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2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posable coffee cup on concrete">
            <a:extLst>
              <a:ext uri="{FF2B5EF4-FFF2-40B4-BE49-F238E27FC236}">
                <a16:creationId xmlns:a16="http://schemas.microsoft.com/office/drawing/2014/main" id="{CBDE0945-4DF2-46AF-BDDE-BE3496C36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373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1BF4E-194D-40FB-888E-84E3B209A9BE}"/>
              </a:ext>
            </a:extLst>
          </p:cNvPr>
          <p:cNvSpPr txBox="1"/>
          <p:nvPr/>
        </p:nvSpPr>
        <p:spPr>
          <a:xfrm>
            <a:off x="1509929" y="1920204"/>
            <a:ext cx="4934968" cy="31393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gneto" panose="04030805050802020D02" pitchFamily="82" charset="0"/>
                <a:ea typeface="+mn-ea"/>
                <a:cs typeface="+mn-cs"/>
              </a:rPr>
              <a:t>BREAK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gneto" panose="04030805050802020D02" pitchFamily="82" charset="0"/>
                <a:ea typeface="+mn-ea"/>
                <a:cs typeface="+mn-cs"/>
              </a:rPr>
              <a:t>Return at 2:30</a:t>
            </a:r>
          </a:p>
        </p:txBody>
      </p:sp>
    </p:spTree>
    <p:extLst>
      <p:ext uri="{BB962C8B-B14F-4D97-AF65-F5344CB8AC3E}">
        <p14:creationId xmlns:p14="http://schemas.microsoft.com/office/powerpoint/2010/main" val="556410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am running through a grassy area&#10;&#10;Description automatically generated with low confidence">
            <a:extLst>
              <a:ext uri="{FF2B5EF4-FFF2-40B4-BE49-F238E27FC236}">
                <a16:creationId xmlns:a16="http://schemas.microsoft.com/office/drawing/2014/main" id="{5EE18DB9-9B59-43A6-9C6E-1236FEC8B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1"/>
            <a:ext cx="12264591" cy="81882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FF00B-FC88-4979-8D6C-3EFFA845BDBC}"/>
              </a:ext>
            </a:extLst>
          </p:cNvPr>
          <p:cNvSpPr txBox="1"/>
          <p:nvPr/>
        </p:nvSpPr>
        <p:spPr>
          <a:xfrm>
            <a:off x="10812482" y="6719500"/>
            <a:ext cx="1900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NOAA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5431A-93CA-434C-B8C4-3272C3FC984D}"/>
              </a:ext>
            </a:extLst>
          </p:cNvPr>
          <p:cNvSpPr txBox="1"/>
          <p:nvPr/>
        </p:nvSpPr>
        <p:spPr>
          <a:xfrm>
            <a:off x="2772301" y="2607603"/>
            <a:ext cx="6647398" cy="1642795"/>
          </a:xfrm>
          <a:prstGeom prst="rect">
            <a:avLst/>
          </a:prstGeom>
          <a:solidFill>
            <a:srgbClr val="6A98BE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What's next?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Group discussion of tasks to meet partner needs</a:t>
            </a:r>
          </a:p>
        </p:txBody>
      </p:sp>
    </p:spTree>
    <p:extLst>
      <p:ext uri="{BB962C8B-B14F-4D97-AF65-F5344CB8AC3E}">
        <p14:creationId xmlns:p14="http://schemas.microsoft.com/office/powerpoint/2010/main" val="1718819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40E4-BFD1-4C6E-A5B2-88EB1B19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Quick Reminder of Current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StreamNet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CAP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B8F59-E88A-4FA6-8ED3-B4FD48827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554508" cy="4913594"/>
          </a:xfrm>
        </p:spPr>
        <p:txBody>
          <a:bodyPr/>
          <a:lstStyle/>
          <a:p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StreamNet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Fish Monitoring Data  (related data)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Maintain Natural Origin Indicators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HCAX Hatchery Indicators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Scoping HCAX Harvest Indicators (start FY23)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CAP 2023 Workshop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Pilot Rotary Screw Trap Sites, Data, &amp; Metadata Dashboard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Update StreamNet and CAP DES' as needed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Improving metadata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FBDD2-BE73-44EC-B2DE-32BA5B676C9C}"/>
              </a:ext>
            </a:extLst>
          </p:cNvPr>
          <p:cNvSpPr txBox="1"/>
          <p:nvPr/>
        </p:nvSpPr>
        <p:spPr>
          <a:xfrm>
            <a:off x="8266670" y="2005565"/>
            <a:ext cx="3410876" cy="26407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Current CAP HLIs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Spawner abundance and/or escapement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Smolt to adult ratio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Recruits per spawner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Presmolt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abundance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Number of outmigrants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Proportionate natural influence (PNI)</a:t>
            </a:r>
          </a:p>
        </p:txBody>
      </p:sp>
    </p:spTree>
    <p:extLst>
      <p:ext uri="{BB962C8B-B14F-4D97-AF65-F5344CB8AC3E}">
        <p14:creationId xmlns:p14="http://schemas.microsoft.com/office/powerpoint/2010/main" val="1313511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nature, water&#10;&#10;Description automatically generated">
            <a:extLst>
              <a:ext uri="{FF2B5EF4-FFF2-40B4-BE49-F238E27FC236}">
                <a16:creationId xmlns:a16="http://schemas.microsoft.com/office/drawing/2014/main" id="{2160F97D-DE35-4A0C-8656-A4DD8D1F6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24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850AC3-EE79-40CE-841A-3402E550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646" y="410487"/>
            <a:ext cx="4221714" cy="763500"/>
          </a:xfrm>
        </p:spPr>
        <p:txBody>
          <a:bodyPr/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Interactive Polling</a:t>
            </a:r>
          </a:p>
        </p:txBody>
      </p:sp>
    </p:spTree>
    <p:extLst>
      <p:ext uri="{BB962C8B-B14F-4D97-AF65-F5344CB8AC3E}">
        <p14:creationId xmlns:p14="http://schemas.microsoft.com/office/powerpoint/2010/main" val="235101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l autumn trees from forest floor">
            <a:extLst>
              <a:ext uri="{FF2B5EF4-FFF2-40B4-BE49-F238E27FC236}">
                <a16:creationId xmlns:a16="http://schemas.microsoft.com/office/drawing/2014/main" id="{5F1EBD5F-C612-4EE7-A1E1-9ED38ADFE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8244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C863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4E14D-082B-4CBD-A2C9-1C719AB6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23778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rson with idea concept">
            <a:extLst>
              <a:ext uri="{FF2B5EF4-FFF2-40B4-BE49-F238E27FC236}">
                <a16:creationId xmlns:a16="http://schemas.microsoft.com/office/drawing/2014/main" id="{9CA9D1CD-2813-4227-B4D2-32ACBB45D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817"/>
          </a:xfrm>
          <a:prstGeom prst="rect">
            <a:avLst/>
          </a:prstGeom>
        </p:spPr>
      </p:pic>
      <p:pic>
        <p:nvPicPr>
          <p:cNvPr id="5" name="Graphic 4" descr="Clipboard outline">
            <a:extLst>
              <a:ext uri="{FF2B5EF4-FFF2-40B4-BE49-F238E27FC236}">
                <a16:creationId xmlns:a16="http://schemas.microsoft.com/office/drawing/2014/main" id="{7ED1F618-C7D9-4289-9EB2-5DB878EE7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5305" y="-296021"/>
            <a:ext cx="6098382" cy="6098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45529-BACD-41CC-8D6A-203DABDBE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835" y="2038093"/>
            <a:ext cx="3686102" cy="1085016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</a:t>
            </a:r>
            <a:b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47B5911-F7CE-4406-99D3-03B8339FB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12" y="653089"/>
            <a:ext cx="4667711" cy="4667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47620-40F4-419C-B490-5F4975B0266F}"/>
              </a:ext>
            </a:extLst>
          </p:cNvPr>
          <p:cNvSpPr txBox="1"/>
          <p:nvPr/>
        </p:nvSpPr>
        <p:spPr>
          <a:xfrm>
            <a:off x="286199" y="5802361"/>
            <a:ext cx="8977745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a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https://forms.office.com/g/8zDqPR4JpQ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13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ves of different colors on wood cut">
            <a:extLst>
              <a:ext uri="{FF2B5EF4-FFF2-40B4-BE49-F238E27FC236}">
                <a16:creationId xmlns:a16="http://schemas.microsoft.com/office/drawing/2014/main" id="{4DB2B051-B477-408B-98CE-B6675503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 r="-1" b="1320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2B535-4F20-4366-BBA0-43326CA3A2C6}"/>
              </a:ext>
            </a:extLst>
          </p:cNvPr>
          <p:cNvSpPr txBox="1"/>
          <p:nvPr/>
        </p:nvSpPr>
        <p:spPr>
          <a:xfrm>
            <a:off x="1749283" y="2413199"/>
            <a:ext cx="8320342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8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ADJOURN</a:t>
            </a:r>
          </a:p>
          <a:p>
            <a:pPr algn="ctr"/>
            <a:r>
              <a:rPr lang="en-US" sz="4800" b="1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273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30063B-A25A-4F74-A737-27119C452B6C}"/>
              </a:ext>
            </a:extLst>
          </p:cNvPr>
          <p:cNvSpPr/>
          <p:nvPr/>
        </p:nvSpPr>
        <p:spPr>
          <a:xfrm>
            <a:off x="4908274" y="1272208"/>
            <a:ext cx="5575852" cy="4313583"/>
          </a:xfrm>
          <a:prstGeom prst="rect">
            <a:avLst/>
          </a:prstGeom>
          <a:solidFill>
            <a:srgbClr val="1479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10A71-31B5-44A8-A12D-6DA8BB3B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39" y="205344"/>
            <a:ext cx="10767391" cy="1325563"/>
          </a:xfrm>
        </p:spPr>
        <p:txBody>
          <a:bodyPr>
            <a:normAutofit/>
          </a:bodyPr>
          <a:lstStyle/>
          <a:p>
            <a:r>
              <a:rPr lang="en-US" sz="3300" b="1" dirty="0"/>
              <a:t>CAP 5-year plan - propose and discuss CY23 </a:t>
            </a: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4EDA5-090A-4CE8-9411-4211DE72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06" y="1515599"/>
            <a:ext cx="5059079" cy="3817898"/>
          </a:xfrm>
          <a:prstGeom prst="rect">
            <a:avLst/>
          </a:prstGeom>
          <a:ln w="76200" cap="sq">
            <a:solidFill>
              <a:srgbClr val="062F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78A27-617A-43EE-99F3-86F5A164092C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499A3-A4E8-4597-8B52-B49ED4063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1277600" cy="835025"/>
          </a:xfrm>
        </p:spPr>
        <p:txBody>
          <a:bodyPr>
            <a:normAutofit/>
          </a:bodyPr>
          <a:lstStyle/>
          <a:p>
            <a:r>
              <a:rPr lang="en-US" sz="3300" b="1" dirty="0"/>
              <a:t>Proposed Changes for CAP 5-Year Plan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0C745B4-8E60-4B6E-81D1-BC48B662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44" y="1478814"/>
            <a:ext cx="10927462" cy="4363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Summary of proposed changes thus far: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Correct old URLs, typos, remove obsolete info (e.g. priority populations, StreamNet trends)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Clarify and update CAP/StreamNet specific target text (e.g., Fish Monitoring Data etc.)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Add Bull Trout DES development steps in anticipation of regional support for development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Clarify white sturgeon DES text and steps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Update HCAX hatchery indicator content</a:t>
            </a:r>
          </a:p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/>
              <a:t>Completed 2021, 2022 tasks; and postponed harvest indicator task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Meeting document: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Five-Year-Plan-for-Coordinated-Assessments-20190731 (proposed revisions Sept2022)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7A0F6-AEE9-4C98-9F37-9451B773AC76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8B8462-767E-4EEB-9EAF-907113C6D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2598470-0C63-4EFC-91B2-2640D457E06E}"/>
              </a:ext>
            </a:extLst>
          </p:cNvPr>
          <p:cNvSpPr/>
          <p:nvPr/>
        </p:nvSpPr>
        <p:spPr>
          <a:xfrm>
            <a:off x="1" y="-1"/>
            <a:ext cx="12363736" cy="6927111"/>
          </a:xfrm>
          <a:prstGeom prst="rect">
            <a:avLst/>
          </a:prstGeom>
          <a:gradFill flip="none" rotWithShape="1">
            <a:gsLst>
              <a:gs pos="47000">
                <a:srgbClr val="1479A7">
                  <a:alpha val="57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1479A7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4" y="850604"/>
            <a:ext cx="8654902" cy="24242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Break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back at 10:45 (PT)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7354C667-0324-4097-AF60-8F2E96034F81" descr="IMG_0580.jpg">
            <a:extLst>
              <a:ext uri="{FF2B5EF4-FFF2-40B4-BE49-F238E27FC236}">
                <a16:creationId xmlns:a16="http://schemas.microsoft.com/office/drawing/2014/main" id="{371FCCBC-6D45-4B26-978A-CF642E4E0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6187" r="3319" b="18258"/>
          <a:stretch/>
        </p:blipFill>
        <p:spPr bwMode="auto">
          <a:xfrm>
            <a:off x="2286000" y="3274828"/>
            <a:ext cx="7329948" cy="339056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86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974AEC-3DFC-4499-8995-4322DBA9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1277600" cy="1325563"/>
          </a:xfrm>
        </p:spPr>
        <p:txBody>
          <a:bodyPr>
            <a:noAutofit/>
          </a:bodyPr>
          <a:lstStyle/>
          <a:p>
            <a:r>
              <a:rPr lang="en-US" sz="3300" b="1" dirty="0"/>
              <a:t>Discuss draft changes to the CAP Fish HLIs user interface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34926-0E1C-4011-BD50-CCB3F74E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41" y="1726573"/>
            <a:ext cx="5113085" cy="3093905"/>
          </a:xfrm>
          <a:prstGeom prst="rect">
            <a:avLst/>
          </a:prstGeom>
          <a:solidFill>
            <a:srgbClr val="1479A7"/>
          </a:solidFill>
          <a:ln w="76200">
            <a:solidFill>
              <a:srgbClr val="1479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4009E3-1E5C-4F58-AB73-D403997E1D91}"/>
              </a:ext>
            </a:extLst>
          </p:cNvPr>
          <p:cNvSpPr/>
          <p:nvPr/>
        </p:nvSpPr>
        <p:spPr>
          <a:xfrm>
            <a:off x="0" y="5747993"/>
            <a:ext cx="12226273" cy="1110005"/>
          </a:xfrm>
          <a:prstGeom prst="rect">
            <a:avLst/>
          </a:prstGeom>
          <a:solidFill>
            <a:srgbClr val="14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8B54A-B860-4CBD-B10A-C71410557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790" y="5712108"/>
            <a:ext cx="2803937" cy="10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0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3660</Words>
  <Application>Microsoft Office PowerPoint</Application>
  <PresentationFormat>Widescreen</PresentationFormat>
  <Paragraphs>543</Paragraphs>
  <Slides>57</Slides>
  <Notes>49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ＭＳ Ｐゴシック</vt:lpstr>
      <vt:lpstr>Arial</vt:lpstr>
      <vt:lpstr>Arial,Sans-Serif</vt:lpstr>
      <vt:lpstr>Calibri</vt:lpstr>
      <vt:lpstr>Calibri (Body)</vt:lpstr>
      <vt:lpstr>Calibri Light</vt:lpstr>
      <vt:lpstr>Cambria</vt:lpstr>
      <vt:lpstr>Felix Titling</vt:lpstr>
      <vt:lpstr>Gill Sans MT</vt:lpstr>
      <vt:lpstr>Magneto</vt:lpstr>
      <vt:lpstr>Roboto Slab</vt:lpstr>
      <vt:lpstr>Rockwell</vt:lpstr>
      <vt:lpstr>Symbol</vt:lpstr>
      <vt:lpstr>Times New Roman</vt:lpstr>
      <vt:lpstr>Office Theme</vt:lpstr>
      <vt:lpstr>StreamNet Executive Committee Meeting  Wednesday, September 21, 2022  ExCom only: 9:30 AM – 11:30 (PDT) Joint session: 1:00 – 3:30 (PDT)</vt:lpstr>
      <vt:lpstr>Welcome and Introductions Please leave web cameras on to facilitate discussion</vt:lpstr>
      <vt:lpstr>Agenda (times are approximate, Pacific time zone)</vt:lpstr>
      <vt:lpstr>Next StreamNet Executive Committee</vt:lpstr>
      <vt:lpstr>Updates and Announcements</vt:lpstr>
      <vt:lpstr>CAP 5-year plan - propose and discuss CY23 </vt:lpstr>
      <vt:lpstr>Proposed Changes for CAP 5-Year Plan </vt:lpstr>
      <vt:lpstr>Break  back at 10:45 (PT)</vt:lpstr>
      <vt:lpstr>Discuss draft changes to the CAP Fish HLIs user interface</vt:lpstr>
      <vt:lpstr>Review status of SN ExCom Sept 2022 decisions on CAP Fish HLIs</vt:lpstr>
      <vt:lpstr>View proposed changes to the CAP Fish HLIs user interface</vt:lpstr>
      <vt:lpstr>PowerPoint Presentation</vt:lpstr>
      <vt:lpstr>PowerPoint Presentation</vt:lpstr>
      <vt:lpstr>PowerPoint Presentation</vt:lpstr>
      <vt:lpstr>PowerPoint Presentation</vt:lpstr>
      <vt:lpstr>Lunch Break – Back at 1pm</vt:lpstr>
      <vt:lpstr>PowerPoint Presentation</vt:lpstr>
      <vt:lpstr>PowerPoint Presentation</vt:lpstr>
      <vt:lpstr>Tips</vt:lpstr>
      <vt:lpstr>Questions or Feedback?</vt:lpstr>
      <vt:lpstr>PowerPoint Presentation</vt:lpstr>
      <vt:lpstr>Brief Progress Updates </vt:lpstr>
      <vt:lpstr>PowerPoint Presentation</vt:lpstr>
      <vt:lpstr>PowerPoint Presentation</vt:lpstr>
      <vt:lpstr>HCAX Data Categories (current)  Details: HCAX Controlled Vocabulary_v1.0</vt:lpstr>
      <vt:lpstr>HCAX Data Categories for Future Development</vt:lpstr>
      <vt:lpstr>StreamNet-MonitoringResources.org Progress</vt:lpstr>
      <vt:lpstr>StreamNet-MonitoringResources.org Progress</vt:lpstr>
      <vt:lpstr>Coordinated Assessments Partnership (CAP)  2023 Workshop</vt:lpstr>
      <vt:lpstr>Workshop Agenda Will Focus on Problem Solving </vt:lpstr>
      <vt:lpstr>Also…Review Accomplishments and Plan for the Future </vt:lpstr>
      <vt:lpstr>Fish Monitoring Work Group (FMWG) - Update on Current Tasks </vt:lpstr>
      <vt:lpstr>PowerPoint Presentation</vt:lpstr>
      <vt:lpstr>Data Display: Implementation    Task Team Leads: Nancy Leonard nleonard@psmfc.org  Lara Erikson lerikson@psmfc.org  </vt:lpstr>
      <vt:lpstr>Fish Population Names and GIS Boundaries    Task Team Leads: Van Hare vhare@psmfc.org  Evan Brown evan.brown@idfg.idaho.govg.idaho.gov</vt:lpstr>
      <vt:lpstr>MAFAC and NPCC SPI   Task Team Leads: Kris Homel khomel@nwcouncil.org  Lara Erikson lerikson@psmfc.org</vt:lpstr>
      <vt:lpstr>Carrying Capacity Standards   Task Team Leads: Morgan Bond morgan.bond@noaa.gov  Tim Copeland tim.copeland@idfg.idaho.gov  Russell Scranton rwscranton@bpa.gov</vt:lpstr>
      <vt:lpstr>Juvenile Density (Snorkel &amp; Electrofishing)  Task Team Leads: Kasey Bliesner (ODFW) kasey.bliesner@odfw.oregon.gov  Russell Scranton (BPA) rwscranton@bpa.gov    Marika Dobos (IDFG) marika.dobos@idfg.idaho.gov </vt:lpstr>
      <vt:lpstr>Rotary Screw Trap (RST) Operation  Task Team Leads: Kasey Bliesner (ODFW) kasey.bliesner@odfw.oregon.gov   Russell Scranton (BPA) rwscranton@bpa.gov  Marika Dobos (IDFG) marika.dobos@idfg.idaho.gov   Polly Gibson (ODFW)* polly.p.gibson@odfw.oregon.gov </vt:lpstr>
      <vt:lpstr>Introduce idea of partner needs that  StreamNet &amp; PNAMP could support together </vt:lpstr>
      <vt:lpstr>PowerPoint Presentation</vt:lpstr>
      <vt:lpstr>Columbia Basin Collaborative</vt:lpstr>
      <vt:lpstr>PowerPoint Presentation</vt:lpstr>
      <vt:lpstr>The Integration/Recommendations Group </vt:lpstr>
      <vt:lpstr>I/RG Role</vt:lpstr>
      <vt:lpstr>PowerPoint Presentation</vt:lpstr>
      <vt:lpstr>Topic Specific and Science Integration Work Groups</vt:lpstr>
      <vt:lpstr>Purpose of Work Groups</vt:lpstr>
      <vt:lpstr>Structure of Work Groups</vt:lpstr>
      <vt:lpstr>Work Groups</vt:lpstr>
      <vt:lpstr>PowerPoint Presentation</vt:lpstr>
      <vt:lpstr>PowerPoint Presentation</vt:lpstr>
      <vt:lpstr>Quick Reminder of Current StreamNet CAP Tasks</vt:lpstr>
      <vt:lpstr>Interactive Polling</vt:lpstr>
      <vt:lpstr>Discussion</vt:lpstr>
      <vt:lpstr>SURVEY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Leonard</dc:creator>
  <cp:lastModifiedBy>Nancy Leonard</cp:lastModifiedBy>
  <cp:revision>26</cp:revision>
  <dcterms:created xsi:type="dcterms:W3CDTF">2022-09-12T21:03:18Z</dcterms:created>
  <dcterms:modified xsi:type="dcterms:W3CDTF">2022-11-18T23:05:35Z</dcterms:modified>
</cp:coreProperties>
</file>