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2" r:id="rId2"/>
    <p:sldId id="298" r:id="rId3"/>
    <p:sldId id="301" r:id="rId4"/>
    <p:sldId id="302" r:id="rId5"/>
    <p:sldId id="293" r:id="rId6"/>
    <p:sldId id="296" r:id="rId7"/>
    <p:sldId id="265" r:id="rId8"/>
    <p:sldId id="295" r:id="rId9"/>
    <p:sldId id="275" r:id="rId10"/>
    <p:sldId id="278" r:id="rId11"/>
    <p:sldId id="304" r:id="rId12"/>
    <p:sldId id="280" r:id="rId13"/>
    <p:sldId id="26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ully, Rebecca A" initials="RA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93" autoAdjust="0"/>
  </p:normalViewPr>
  <p:slideViewPr>
    <p:cSldViewPr>
      <p:cViewPr varScale="1">
        <p:scale>
          <a:sx n="94" d="100"/>
          <a:sy n="94" d="100"/>
        </p:scale>
        <p:origin x="209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180D39-FDCA-4D21-B3AD-A0C965D3767C}" type="datetimeFigureOut">
              <a:rPr lang="en-US" smtClean="0"/>
              <a:t>3/13/2015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FCD9FC-9E00-438D-911C-63C7BC846CE6}" type="slidenum">
              <a:rPr lang="en-US" smtClean="0"/>
              <a:t>‹#›</a:t>
            </a:fld>
            <a:endParaRPr lang="en-US"/>
          </a:p>
        </p:txBody>
      </p:sp>
    </p:spTree>
    <p:extLst>
      <p:ext uri="{BB962C8B-B14F-4D97-AF65-F5344CB8AC3E}">
        <p14:creationId xmlns:p14="http://schemas.microsoft.com/office/powerpoint/2010/main" val="1028174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txBox="1">
            <a:spLocks noGrp="1" noChangeArrowheads="1"/>
          </p:cNvSpPr>
          <p:nvPr/>
        </p:nvSpPr>
        <p:spPr bwMode="auto">
          <a:xfrm>
            <a:off x="3884613" y="8685363"/>
            <a:ext cx="2971800" cy="457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CC11F50E-50BB-479A-B45B-CD0178F09916}" type="slidenum">
              <a:rPr lang="en-US" sz="1200"/>
              <a:pPr algn="r" eaLnBrk="1" hangingPunct="1"/>
              <a:t>1</a:t>
            </a:fld>
            <a:endParaRPr lang="en-US" sz="1200" dirty="0"/>
          </a:p>
        </p:txBody>
      </p:sp>
      <p:sp>
        <p:nvSpPr>
          <p:cNvPr id="55299" name="Rectangle 7"/>
          <p:cNvSpPr txBox="1">
            <a:spLocks noGrp="1" noChangeArrowheads="1"/>
          </p:cNvSpPr>
          <p:nvPr/>
        </p:nvSpPr>
        <p:spPr bwMode="auto">
          <a:xfrm>
            <a:off x="3883025" y="8680568"/>
            <a:ext cx="2973388" cy="461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58" tIns="46029" rIns="92058" bIns="46029" anchor="b"/>
          <a:lstStyle>
            <a:lvl1pPr defTabSz="922338" eaLnBrk="0" hangingPunct="0">
              <a:defRPr>
                <a:solidFill>
                  <a:schemeClr val="tx1"/>
                </a:solidFill>
                <a:latin typeface="Arial" pitchFamily="34" charset="0"/>
                <a:cs typeface="Arial" pitchFamily="34" charset="0"/>
              </a:defRPr>
            </a:lvl1pPr>
            <a:lvl2pPr marL="742950" indent="-285750" defTabSz="922338" eaLnBrk="0" hangingPunct="0">
              <a:defRPr>
                <a:solidFill>
                  <a:schemeClr val="tx1"/>
                </a:solidFill>
                <a:latin typeface="Arial" pitchFamily="34" charset="0"/>
                <a:cs typeface="Arial" pitchFamily="34" charset="0"/>
              </a:defRPr>
            </a:lvl2pPr>
            <a:lvl3pPr marL="1143000" indent="-228600" defTabSz="922338" eaLnBrk="0" hangingPunct="0">
              <a:defRPr>
                <a:solidFill>
                  <a:schemeClr val="tx1"/>
                </a:solidFill>
                <a:latin typeface="Arial" pitchFamily="34" charset="0"/>
                <a:cs typeface="Arial" pitchFamily="34" charset="0"/>
              </a:defRPr>
            </a:lvl3pPr>
            <a:lvl4pPr marL="1600200" indent="-228600" defTabSz="922338" eaLnBrk="0" hangingPunct="0">
              <a:defRPr>
                <a:solidFill>
                  <a:schemeClr val="tx1"/>
                </a:solidFill>
                <a:latin typeface="Arial" pitchFamily="34" charset="0"/>
                <a:cs typeface="Arial" pitchFamily="34" charset="0"/>
              </a:defRPr>
            </a:lvl4pPr>
            <a:lvl5pPr marL="2057400" indent="-228600" defTabSz="922338" eaLnBrk="0" hangingPunct="0">
              <a:defRPr>
                <a:solidFill>
                  <a:schemeClr val="tx1"/>
                </a:solidFill>
                <a:latin typeface="Arial" pitchFamily="34" charset="0"/>
                <a:cs typeface="Arial" pitchFamily="34" charset="0"/>
              </a:defRPr>
            </a:lvl5pPr>
            <a:lvl6pPr marL="2514600" indent="-228600" defTabSz="922338"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922338"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922338"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922338"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fld id="{6C3AD36B-170D-4628-A262-9E937457A1D7}" type="slidenum">
              <a:rPr lang="en-US" sz="1200"/>
              <a:pPr algn="r" eaLnBrk="1" hangingPunct="1"/>
              <a:t>1</a:t>
            </a:fld>
            <a:endParaRPr lang="en-US" sz="1200" dirty="0"/>
          </a:p>
        </p:txBody>
      </p:sp>
      <p:sp>
        <p:nvSpPr>
          <p:cNvPr id="55300"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301" name="Rectangle 4"/>
          <p:cNvSpPr>
            <a:spLocks noGrp="1" noChangeArrowheads="1"/>
          </p:cNvSpPr>
          <p:nvPr>
            <p:ph type="body" idx="1"/>
          </p:nvPr>
        </p:nvSpPr>
        <p:spPr bwMode="auto">
          <a:xfrm>
            <a:off x="687388" y="4341883"/>
            <a:ext cx="5483225" cy="411815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58" tIns="46029" rIns="92058" bIns="46029" numCol="1" anchor="t" anchorCtr="0" compatLnSpc="1">
            <a:prstTxWarp prst="textNoShape">
              <a:avLst/>
            </a:prstTxWarp>
          </a:bodyPr>
          <a:lstStyle/>
          <a:p>
            <a:pPr rtl="0"/>
            <a:endParaRPr lang="en-US" dirty="0" smtClean="0"/>
          </a:p>
        </p:txBody>
      </p:sp>
    </p:spTree>
    <p:extLst>
      <p:ext uri="{BB962C8B-B14F-4D97-AF65-F5344CB8AC3E}">
        <p14:creationId xmlns:p14="http://schemas.microsoft.com/office/powerpoint/2010/main" val="717679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40FCD9FC-9E00-438D-911C-63C7BC846CE6}" type="slidenum">
              <a:rPr lang="en-US" smtClean="0"/>
              <a:t>11</a:t>
            </a:fld>
            <a:endParaRPr lang="en-US"/>
          </a:p>
        </p:txBody>
      </p:sp>
    </p:spTree>
    <p:extLst>
      <p:ext uri="{BB962C8B-B14F-4D97-AF65-F5344CB8AC3E}">
        <p14:creationId xmlns:p14="http://schemas.microsoft.com/office/powerpoint/2010/main" val="22813183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C7D207-2CD3-4E8D-82D8-B3B20841E0C6}" type="slidenum">
              <a:rPr lang="en-US" smtClean="0"/>
              <a:t>12</a:t>
            </a:fld>
            <a:endParaRPr lang="en-US"/>
          </a:p>
        </p:txBody>
      </p:sp>
    </p:spTree>
    <p:extLst>
      <p:ext uri="{BB962C8B-B14F-4D97-AF65-F5344CB8AC3E}">
        <p14:creationId xmlns:p14="http://schemas.microsoft.com/office/powerpoint/2010/main" val="2908334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286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fontAlgn="base" hangingPunct="1">
              <a:spcBef>
                <a:spcPct val="0"/>
              </a:spcBef>
              <a:spcAft>
                <a:spcPct val="0"/>
              </a:spcAft>
            </a:pPr>
            <a:fld id="{55CF1680-0C38-4F7E-9C3C-F2B82EC8DFF1}" type="slidenum">
              <a:rPr lang="en-US" sz="1200">
                <a:solidFill>
                  <a:prstClr val="black"/>
                </a:solidFill>
                <a:latin typeface="Calibri" pitchFamily="34" charset="0"/>
              </a:rPr>
              <a:pPr algn="r" eaLnBrk="1" fontAlgn="base" hangingPunct="1">
                <a:spcBef>
                  <a:spcPct val="0"/>
                </a:spcBef>
                <a:spcAft>
                  <a:spcPct val="0"/>
                </a:spcAft>
              </a:pPr>
              <a:t>13</a:t>
            </a:fld>
            <a:endParaRPr lang="en-US" sz="1200" dirty="0">
              <a:solidFill>
                <a:prstClr val="black"/>
              </a:solidFill>
              <a:latin typeface="Calibri" pitchFamily="34" charset="0"/>
            </a:endParaRPr>
          </a:p>
        </p:txBody>
      </p:sp>
    </p:spTree>
    <p:extLst>
      <p:ext uri="{BB962C8B-B14F-4D97-AF65-F5344CB8AC3E}">
        <p14:creationId xmlns:p14="http://schemas.microsoft.com/office/powerpoint/2010/main" val="1049830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aseline="0" dirty="0" smtClean="0"/>
          </a:p>
          <a:p>
            <a:endParaRPr lang="en-US" altLang="en-US" dirty="0" smtClean="0"/>
          </a:p>
        </p:txBody>
      </p:sp>
      <p:sp>
        <p:nvSpPr>
          <p:cNvPr id="4" name="Slide Number Placeholder 3"/>
          <p:cNvSpPr>
            <a:spLocks noGrp="1"/>
          </p:cNvSpPr>
          <p:nvPr>
            <p:ph type="sldNum" sz="quarter" idx="5"/>
          </p:nvPr>
        </p:nvSpPr>
        <p:spPr/>
        <p:txBody>
          <a:bodyPr/>
          <a:lstStyle/>
          <a:p>
            <a:pPr>
              <a:defRPr/>
            </a:pPr>
            <a:fld id="{32404279-30CF-4B9D-B899-DA71CADEDEC5}" type="slidenum">
              <a:rPr lang="en-US" smtClean="0"/>
              <a:pPr>
                <a:defRPr/>
              </a:pPr>
              <a:t>2</a:t>
            </a:fld>
            <a:endParaRPr lang="en-US"/>
          </a:p>
        </p:txBody>
      </p:sp>
    </p:spTree>
    <p:extLst>
      <p:ext uri="{BB962C8B-B14F-4D97-AF65-F5344CB8AC3E}">
        <p14:creationId xmlns:p14="http://schemas.microsoft.com/office/powerpoint/2010/main" val="9122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FCD9FC-9E00-438D-911C-63C7BC846CE6}" type="slidenum">
              <a:rPr lang="en-US" smtClean="0"/>
              <a:t>3</a:t>
            </a:fld>
            <a:endParaRPr lang="en-US"/>
          </a:p>
        </p:txBody>
      </p:sp>
    </p:spTree>
    <p:extLst>
      <p:ext uri="{BB962C8B-B14F-4D97-AF65-F5344CB8AC3E}">
        <p14:creationId xmlns:p14="http://schemas.microsoft.com/office/powerpoint/2010/main" val="145258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286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fontAlgn="base" hangingPunct="1">
              <a:spcBef>
                <a:spcPct val="0"/>
              </a:spcBef>
              <a:spcAft>
                <a:spcPct val="0"/>
              </a:spcAft>
            </a:pPr>
            <a:fld id="{55CF1680-0C38-4F7E-9C3C-F2B82EC8DFF1}" type="slidenum">
              <a:rPr lang="en-US" sz="1200">
                <a:solidFill>
                  <a:prstClr val="black"/>
                </a:solidFill>
                <a:latin typeface="Calibri" pitchFamily="34" charset="0"/>
              </a:rPr>
              <a:pPr algn="r" eaLnBrk="1" fontAlgn="base" hangingPunct="1">
                <a:spcBef>
                  <a:spcPct val="0"/>
                </a:spcBef>
                <a:spcAft>
                  <a:spcPct val="0"/>
                </a:spcAft>
              </a:pPr>
              <a:t>4</a:t>
            </a:fld>
            <a:endParaRPr lang="en-US" sz="1200" dirty="0">
              <a:solidFill>
                <a:prstClr val="black"/>
              </a:solidFill>
              <a:latin typeface="Calibri" pitchFamily="34" charset="0"/>
            </a:endParaRPr>
          </a:p>
        </p:txBody>
      </p:sp>
    </p:spTree>
    <p:extLst>
      <p:ext uri="{BB962C8B-B14F-4D97-AF65-F5344CB8AC3E}">
        <p14:creationId xmlns:p14="http://schemas.microsoft.com/office/powerpoint/2010/main" val="3742403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286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fontAlgn="base" hangingPunct="1">
              <a:spcBef>
                <a:spcPct val="0"/>
              </a:spcBef>
              <a:spcAft>
                <a:spcPct val="0"/>
              </a:spcAft>
            </a:pPr>
            <a:fld id="{55CF1680-0C38-4F7E-9C3C-F2B82EC8DFF1}" type="slidenum">
              <a:rPr lang="en-US" sz="1200">
                <a:solidFill>
                  <a:prstClr val="black"/>
                </a:solidFill>
                <a:latin typeface="Calibri" pitchFamily="34" charset="0"/>
              </a:rPr>
              <a:pPr algn="r" eaLnBrk="1" fontAlgn="base" hangingPunct="1">
                <a:spcBef>
                  <a:spcPct val="0"/>
                </a:spcBef>
                <a:spcAft>
                  <a:spcPct val="0"/>
                </a:spcAft>
              </a:pPr>
              <a:t>5</a:t>
            </a:fld>
            <a:endParaRPr lang="en-US" sz="1200" dirty="0">
              <a:solidFill>
                <a:prstClr val="black"/>
              </a:solidFill>
              <a:latin typeface="Calibri" pitchFamily="34" charset="0"/>
            </a:endParaRPr>
          </a:p>
        </p:txBody>
      </p:sp>
    </p:spTree>
    <p:extLst>
      <p:ext uri="{BB962C8B-B14F-4D97-AF65-F5344CB8AC3E}">
        <p14:creationId xmlns:p14="http://schemas.microsoft.com/office/powerpoint/2010/main" val="2713876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dirty="0" smtClean="0">
              <a:ea typeface="ＭＳ Ｐゴシック" pitchFamily="34" charset="-128"/>
            </a:endParaRPr>
          </a:p>
        </p:txBody>
      </p:sp>
      <p:sp>
        <p:nvSpPr>
          <p:cNvPr id="286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fontAlgn="base" hangingPunct="1">
              <a:spcBef>
                <a:spcPct val="0"/>
              </a:spcBef>
              <a:spcAft>
                <a:spcPct val="0"/>
              </a:spcAft>
            </a:pPr>
            <a:fld id="{55CF1680-0C38-4F7E-9C3C-F2B82EC8DFF1}" type="slidenum">
              <a:rPr lang="en-US" sz="1200">
                <a:solidFill>
                  <a:prstClr val="black"/>
                </a:solidFill>
                <a:latin typeface="Calibri" pitchFamily="34" charset="0"/>
              </a:rPr>
              <a:pPr algn="r" eaLnBrk="1" fontAlgn="base" hangingPunct="1">
                <a:spcBef>
                  <a:spcPct val="0"/>
                </a:spcBef>
                <a:spcAft>
                  <a:spcPct val="0"/>
                </a:spcAft>
              </a:pPr>
              <a:t>6</a:t>
            </a:fld>
            <a:endParaRPr lang="en-US" sz="1200" dirty="0">
              <a:solidFill>
                <a:prstClr val="black"/>
              </a:solidFill>
              <a:latin typeface="Calibri" pitchFamily="34" charset="0"/>
            </a:endParaRPr>
          </a:p>
        </p:txBody>
      </p:sp>
    </p:spTree>
    <p:extLst>
      <p:ext uri="{BB962C8B-B14F-4D97-AF65-F5344CB8AC3E}">
        <p14:creationId xmlns:p14="http://schemas.microsoft.com/office/powerpoint/2010/main" val="1548088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p:txBody>
      </p:sp>
      <p:sp>
        <p:nvSpPr>
          <p:cNvPr id="2867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lgn="r" eaLnBrk="1" fontAlgn="base" hangingPunct="1">
              <a:spcBef>
                <a:spcPct val="0"/>
              </a:spcBef>
              <a:spcAft>
                <a:spcPct val="0"/>
              </a:spcAft>
            </a:pPr>
            <a:fld id="{55CF1680-0C38-4F7E-9C3C-F2B82EC8DFF1}" type="slidenum">
              <a:rPr lang="en-US" sz="1200">
                <a:solidFill>
                  <a:prstClr val="black"/>
                </a:solidFill>
                <a:latin typeface="Calibri" pitchFamily="34" charset="0"/>
              </a:rPr>
              <a:pPr algn="r" eaLnBrk="1" fontAlgn="base" hangingPunct="1">
                <a:spcBef>
                  <a:spcPct val="0"/>
                </a:spcBef>
                <a:spcAft>
                  <a:spcPct val="0"/>
                </a:spcAft>
              </a:pPr>
              <a:t>7</a:t>
            </a:fld>
            <a:endParaRPr lang="en-US" sz="1200" dirty="0">
              <a:solidFill>
                <a:prstClr val="black"/>
              </a:solidFill>
              <a:latin typeface="Calibri" pitchFamily="34" charset="0"/>
            </a:endParaRPr>
          </a:p>
        </p:txBody>
      </p:sp>
    </p:spTree>
    <p:extLst>
      <p:ext uri="{BB962C8B-B14F-4D97-AF65-F5344CB8AC3E}">
        <p14:creationId xmlns:p14="http://schemas.microsoft.com/office/powerpoint/2010/main" val="1144118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40FCD9FC-9E00-438D-911C-63C7BC846CE6}" type="slidenum">
              <a:rPr lang="en-US" smtClean="0"/>
              <a:t>9</a:t>
            </a:fld>
            <a:endParaRPr lang="en-US"/>
          </a:p>
        </p:txBody>
      </p:sp>
    </p:spTree>
    <p:extLst>
      <p:ext uri="{BB962C8B-B14F-4D97-AF65-F5344CB8AC3E}">
        <p14:creationId xmlns:p14="http://schemas.microsoft.com/office/powerpoint/2010/main" val="1508745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FCD9FC-9E00-438D-911C-63C7BC846CE6}" type="slidenum">
              <a:rPr lang="en-US" smtClean="0"/>
              <a:t>10</a:t>
            </a:fld>
            <a:endParaRPr lang="en-US"/>
          </a:p>
        </p:txBody>
      </p:sp>
    </p:spTree>
    <p:extLst>
      <p:ext uri="{BB962C8B-B14F-4D97-AF65-F5344CB8AC3E}">
        <p14:creationId xmlns:p14="http://schemas.microsoft.com/office/powerpoint/2010/main" val="33313798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699B4E-36BE-435C-80D9-9E97BB446EF6}"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727B7-5028-418F-B442-614156B7FE10}" type="slidenum">
              <a:rPr lang="en-US" smtClean="0"/>
              <a:t>‹#›</a:t>
            </a:fld>
            <a:endParaRPr lang="en-US"/>
          </a:p>
        </p:txBody>
      </p:sp>
    </p:spTree>
    <p:extLst>
      <p:ext uri="{BB962C8B-B14F-4D97-AF65-F5344CB8AC3E}">
        <p14:creationId xmlns:p14="http://schemas.microsoft.com/office/powerpoint/2010/main" val="2809960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99B4E-36BE-435C-80D9-9E97BB446EF6}"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727B7-5028-418F-B442-614156B7FE10}" type="slidenum">
              <a:rPr lang="en-US" smtClean="0"/>
              <a:t>‹#›</a:t>
            </a:fld>
            <a:endParaRPr lang="en-US"/>
          </a:p>
        </p:txBody>
      </p:sp>
    </p:spTree>
    <p:extLst>
      <p:ext uri="{BB962C8B-B14F-4D97-AF65-F5344CB8AC3E}">
        <p14:creationId xmlns:p14="http://schemas.microsoft.com/office/powerpoint/2010/main" val="4075026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99B4E-36BE-435C-80D9-9E97BB446EF6}"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727B7-5028-418F-B442-614156B7FE10}" type="slidenum">
              <a:rPr lang="en-US" smtClean="0"/>
              <a:t>‹#›</a:t>
            </a:fld>
            <a:endParaRPr lang="en-US"/>
          </a:p>
        </p:txBody>
      </p:sp>
    </p:spTree>
    <p:extLst>
      <p:ext uri="{BB962C8B-B14F-4D97-AF65-F5344CB8AC3E}">
        <p14:creationId xmlns:p14="http://schemas.microsoft.com/office/powerpoint/2010/main" val="2901174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699B4E-36BE-435C-80D9-9E97BB446EF6}"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727B7-5028-418F-B442-614156B7FE10}" type="slidenum">
              <a:rPr lang="en-US" smtClean="0"/>
              <a:t>‹#›</a:t>
            </a:fld>
            <a:endParaRPr lang="en-US"/>
          </a:p>
        </p:txBody>
      </p:sp>
    </p:spTree>
    <p:extLst>
      <p:ext uri="{BB962C8B-B14F-4D97-AF65-F5344CB8AC3E}">
        <p14:creationId xmlns:p14="http://schemas.microsoft.com/office/powerpoint/2010/main" val="1355351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699B4E-36BE-435C-80D9-9E97BB446EF6}" type="datetimeFigureOut">
              <a:rPr lang="en-US" smtClean="0"/>
              <a:t>3/13/2015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1727B7-5028-418F-B442-614156B7FE10}" type="slidenum">
              <a:rPr lang="en-US" smtClean="0"/>
              <a:t>‹#›</a:t>
            </a:fld>
            <a:endParaRPr lang="en-US"/>
          </a:p>
        </p:txBody>
      </p:sp>
    </p:spTree>
    <p:extLst>
      <p:ext uri="{BB962C8B-B14F-4D97-AF65-F5344CB8AC3E}">
        <p14:creationId xmlns:p14="http://schemas.microsoft.com/office/powerpoint/2010/main" val="2206992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699B4E-36BE-435C-80D9-9E97BB446EF6}"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727B7-5028-418F-B442-614156B7FE10}" type="slidenum">
              <a:rPr lang="en-US" smtClean="0"/>
              <a:t>‹#›</a:t>
            </a:fld>
            <a:endParaRPr lang="en-US"/>
          </a:p>
        </p:txBody>
      </p:sp>
    </p:spTree>
    <p:extLst>
      <p:ext uri="{BB962C8B-B14F-4D97-AF65-F5344CB8AC3E}">
        <p14:creationId xmlns:p14="http://schemas.microsoft.com/office/powerpoint/2010/main" val="2685275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699B4E-36BE-435C-80D9-9E97BB446EF6}" type="datetimeFigureOut">
              <a:rPr lang="en-US" smtClean="0"/>
              <a:t>3/13/2015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1727B7-5028-418F-B442-614156B7FE10}" type="slidenum">
              <a:rPr lang="en-US" smtClean="0"/>
              <a:t>‹#›</a:t>
            </a:fld>
            <a:endParaRPr lang="en-US"/>
          </a:p>
        </p:txBody>
      </p:sp>
    </p:spTree>
    <p:extLst>
      <p:ext uri="{BB962C8B-B14F-4D97-AF65-F5344CB8AC3E}">
        <p14:creationId xmlns:p14="http://schemas.microsoft.com/office/powerpoint/2010/main" val="1128664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699B4E-36BE-435C-80D9-9E97BB446EF6}" type="datetimeFigureOut">
              <a:rPr lang="en-US" smtClean="0"/>
              <a:t>3/13/2015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1727B7-5028-418F-B442-614156B7FE10}" type="slidenum">
              <a:rPr lang="en-US" smtClean="0"/>
              <a:t>‹#›</a:t>
            </a:fld>
            <a:endParaRPr lang="en-US"/>
          </a:p>
        </p:txBody>
      </p:sp>
    </p:spTree>
    <p:extLst>
      <p:ext uri="{BB962C8B-B14F-4D97-AF65-F5344CB8AC3E}">
        <p14:creationId xmlns:p14="http://schemas.microsoft.com/office/powerpoint/2010/main" val="344215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699B4E-36BE-435C-80D9-9E97BB446EF6}" type="datetimeFigureOut">
              <a:rPr lang="en-US" smtClean="0"/>
              <a:t>3/13/2015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1727B7-5028-418F-B442-614156B7FE10}" type="slidenum">
              <a:rPr lang="en-US" smtClean="0"/>
              <a:t>‹#›</a:t>
            </a:fld>
            <a:endParaRPr lang="en-US"/>
          </a:p>
        </p:txBody>
      </p:sp>
    </p:spTree>
    <p:extLst>
      <p:ext uri="{BB962C8B-B14F-4D97-AF65-F5344CB8AC3E}">
        <p14:creationId xmlns:p14="http://schemas.microsoft.com/office/powerpoint/2010/main" val="3946358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699B4E-36BE-435C-80D9-9E97BB446EF6}"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727B7-5028-418F-B442-614156B7FE10}" type="slidenum">
              <a:rPr lang="en-US" smtClean="0"/>
              <a:t>‹#›</a:t>
            </a:fld>
            <a:endParaRPr lang="en-US"/>
          </a:p>
        </p:txBody>
      </p:sp>
    </p:spTree>
    <p:extLst>
      <p:ext uri="{BB962C8B-B14F-4D97-AF65-F5344CB8AC3E}">
        <p14:creationId xmlns:p14="http://schemas.microsoft.com/office/powerpoint/2010/main" val="3025959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699B4E-36BE-435C-80D9-9E97BB446EF6}" type="datetimeFigureOut">
              <a:rPr lang="en-US" smtClean="0"/>
              <a:t>3/13/2015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1727B7-5028-418F-B442-614156B7FE10}" type="slidenum">
              <a:rPr lang="en-US" smtClean="0"/>
              <a:t>‹#›</a:t>
            </a:fld>
            <a:endParaRPr lang="en-US"/>
          </a:p>
        </p:txBody>
      </p:sp>
    </p:spTree>
    <p:extLst>
      <p:ext uri="{BB962C8B-B14F-4D97-AF65-F5344CB8AC3E}">
        <p14:creationId xmlns:p14="http://schemas.microsoft.com/office/powerpoint/2010/main" val="39341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99B4E-36BE-435C-80D9-9E97BB446EF6}" type="datetimeFigureOut">
              <a:rPr lang="en-US" smtClean="0"/>
              <a:t>3/13/2015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1727B7-5028-418F-B442-614156B7FE10}" type="slidenum">
              <a:rPr lang="en-US" smtClean="0"/>
              <a:t>‹#›</a:t>
            </a:fld>
            <a:endParaRPr lang="en-US"/>
          </a:p>
        </p:txBody>
      </p:sp>
    </p:spTree>
    <p:extLst>
      <p:ext uri="{BB962C8B-B14F-4D97-AF65-F5344CB8AC3E}">
        <p14:creationId xmlns:p14="http://schemas.microsoft.com/office/powerpoint/2010/main" val="3652769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mailto:kpierson@usgs.gov" TargetMode="External"/><Relationship Id="rId5" Type="http://schemas.openxmlformats.org/officeDocument/2006/relationships/hyperlink" Target="mailto:rscully@usgs.gov" TargetMode="External"/><Relationship Id="rId4" Type="http://schemas.openxmlformats.org/officeDocument/2006/relationships/hyperlink" Target="mailto:jbayer@usgs.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Text Box 2"/>
          <p:cNvSpPr txBox="1">
            <a:spLocks noChangeArrowheads="1"/>
          </p:cNvSpPr>
          <p:nvPr/>
        </p:nvSpPr>
        <p:spPr bwMode="auto">
          <a:xfrm>
            <a:off x="174279" y="3657600"/>
            <a:ext cx="8763000" cy="2492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3200" b="1" dirty="0" smtClean="0">
                <a:latin typeface="+mj-lt"/>
              </a:rPr>
              <a:t>Documentation of </a:t>
            </a:r>
          </a:p>
          <a:p>
            <a:pPr algn="ctr" eaLnBrk="1" hangingPunct="1">
              <a:defRPr/>
            </a:pPr>
            <a:r>
              <a:rPr lang="en-US" sz="3200" b="1" dirty="0" smtClean="0">
                <a:latin typeface="+mj-lt"/>
              </a:rPr>
              <a:t>CAX Methods and Protocols</a:t>
            </a:r>
          </a:p>
          <a:p>
            <a:pPr algn="ctr" eaLnBrk="1" hangingPunct="1">
              <a:defRPr/>
            </a:pPr>
            <a:endParaRPr lang="en-US" sz="3200" b="1" dirty="0" smtClean="0">
              <a:latin typeface="+mj-lt"/>
            </a:endParaRPr>
          </a:p>
          <a:p>
            <a:pPr algn="ctr" eaLnBrk="1" hangingPunct="1">
              <a:defRPr/>
            </a:pPr>
            <a:r>
              <a:rPr lang="en-US" sz="2000" dirty="0" smtClean="0">
                <a:latin typeface="+mj-lt"/>
              </a:rPr>
              <a:t>Jen Bayer USGS/PNAMP</a:t>
            </a:r>
          </a:p>
          <a:p>
            <a:pPr algn="ctr" eaLnBrk="1" hangingPunct="1">
              <a:defRPr/>
            </a:pPr>
            <a:r>
              <a:rPr lang="en-US" sz="2000" dirty="0" smtClean="0">
                <a:latin typeface="+mj-lt"/>
              </a:rPr>
              <a:t>March 16, 2015</a:t>
            </a:r>
            <a:endParaRPr lang="en-US" sz="3200" dirty="0" smtClean="0">
              <a:latin typeface="+mj-lt"/>
            </a:endParaRPr>
          </a:p>
          <a:p>
            <a:pPr algn="ctr" eaLnBrk="1" hangingPunct="1">
              <a:defRPr/>
            </a:pPr>
            <a:endParaRPr lang="en-US" sz="2000" dirty="0" smtClean="0">
              <a:latin typeface="+mj-lt"/>
            </a:endParaRPr>
          </a:p>
        </p:txBody>
      </p:sp>
      <p:pic>
        <p:nvPicPr>
          <p:cNvPr id="4"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69779" y="911225"/>
            <a:ext cx="4572000" cy="221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3A8180EB-009D-4EC0-95F8-EE7005A25040}" type="slidenum">
              <a:rPr lang="en-US" smtClean="0"/>
              <a:t>1</a:t>
            </a:fld>
            <a:endParaRPr lang="en-US" dirty="0"/>
          </a:p>
        </p:txBody>
      </p:sp>
    </p:spTree>
    <p:extLst>
      <p:ext uri="{BB962C8B-B14F-4D97-AF65-F5344CB8AC3E}">
        <p14:creationId xmlns:p14="http://schemas.microsoft.com/office/powerpoint/2010/main" val="195743001"/>
      </p:ext>
    </p:extLst>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normAutofit/>
          </a:bodyPr>
          <a:lstStyle/>
          <a:p>
            <a:pPr algn="l">
              <a:defRPr/>
            </a:pPr>
            <a:r>
              <a:rPr lang="en-US" sz="3200" b="1" dirty="0" smtClean="0"/>
              <a:t>CA and Monitoring Methods Next Steps</a:t>
            </a:r>
            <a:endParaRPr lang="en-US" sz="3200" b="1" dirty="0"/>
          </a:p>
        </p:txBody>
      </p:sp>
      <p:sp>
        <p:nvSpPr>
          <p:cNvPr id="3" name="Content Placeholder 2"/>
          <p:cNvSpPr>
            <a:spLocks noGrp="1"/>
          </p:cNvSpPr>
          <p:nvPr>
            <p:ph idx="1"/>
          </p:nvPr>
        </p:nvSpPr>
        <p:spPr>
          <a:xfrm>
            <a:off x="457200" y="1066801"/>
            <a:ext cx="8229600" cy="3733800"/>
          </a:xfrm>
        </p:spPr>
        <p:txBody>
          <a:bodyPr>
            <a:normAutofit/>
          </a:bodyPr>
          <a:lstStyle/>
          <a:p>
            <a:r>
              <a:rPr lang="en-US" sz="3600" dirty="0" smtClean="0"/>
              <a:t>Present Monitoring Resources tools, templates, and examples of documentation at the CA workshop April 2, 2015</a:t>
            </a:r>
          </a:p>
          <a:p>
            <a:r>
              <a:rPr lang="en-US" sz="3600" dirty="0" smtClean="0"/>
              <a:t>Work with users to document their Protocols and Methods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3" y="4654550"/>
            <a:ext cx="9534526" cy="243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59123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22238"/>
            <a:ext cx="8229600" cy="792162"/>
          </a:xfrm>
        </p:spPr>
        <p:txBody>
          <a:bodyPr>
            <a:normAutofit/>
          </a:bodyPr>
          <a:lstStyle/>
          <a:p>
            <a:pPr algn="l"/>
            <a:r>
              <a:rPr lang="en-US" sz="4000" b="1" dirty="0" smtClean="0"/>
              <a:t>Discussion</a:t>
            </a:r>
            <a:endParaRPr lang="en-US" sz="4000" b="1" dirty="0"/>
          </a:p>
        </p:txBody>
      </p:sp>
      <p:sp>
        <p:nvSpPr>
          <p:cNvPr id="3" name="Content Placeholder 2"/>
          <p:cNvSpPr>
            <a:spLocks noGrp="1"/>
          </p:cNvSpPr>
          <p:nvPr>
            <p:ph idx="1"/>
          </p:nvPr>
        </p:nvSpPr>
        <p:spPr>
          <a:xfrm>
            <a:off x="457200" y="990600"/>
            <a:ext cx="8229600" cy="4525963"/>
          </a:xfrm>
        </p:spPr>
        <p:txBody>
          <a:bodyPr>
            <a:normAutofit fontScale="85000" lnSpcReduction="10000"/>
          </a:bodyPr>
          <a:lstStyle/>
          <a:p>
            <a:r>
              <a:rPr lang="en-US" dirty="0" smtClean="0"/>
              <a:t>BPA project sponsors: By documenting in Monitoring Methods you are killing two birds with one stone: fulfilling your contract and CA requirements</a:t>
            </a:r>
          </a:p>
          <a:p>
            <a:r>
              <a:rPr lang="en-US" dirty="0" smtClean="0"/>
              <a:t>PNAMP is committed </a:t>
            </a:r>
            <a:r>
              <a:rPr lang="en-US" dirty="0"/>
              <a:t>to working with CA to </a:t>
            </a:r>
            <a:r>
              <a:rPr lang="en-US" dirty="0" smtClean="0"/>
              <a:t>streamline and support </a:t>
            </a:r>
            <a:r>
              <a:rPr lang="en-US" dirty="0"/>
              <a:t>the documentation process</a:t>
            </a:r>
          </a:p>
          <a:p>
            <a:pPr lvl="1"/>
            <a:r>
              <a:rPr lang="en-US" dirty="0" smtClean="0"/>
              <a:t>Focus on documenting analytical </a:t>
            </a:r>
            <a:r>
              <a:rPr lang="en-US" dirty="0"/>
              <a:t>methods for calculating the indicators </a:t>
            </a:r>
            <a:endParaRPr lang="en-US" dirty="0" smtClean="0"/>
          </a:p>
          <a:p>
            <a:r>
              <a:rPr lang="en-US" dirty="0" smtClean="0"/>
              <a:t>If </a:t>
            </a:r>
            <a:r>
              <a:rPr lang="en-US" dirty="0"/>
              <a:t>not Monitoring Methods, how does the </a:t>
            </a:r>
            <a:r>
              <a:rPr lang="en-US" dirty="0" smtClean="0"/>
              <a:t>Executive Committee </a:t>
            </a:r>
            <a:r>
              <a:rPr lang="en-US" dirty="0"/>
              <a:t>think documentation should occur?</a:t>
            </a:r>
          </a:p>
        </p:txBody>
      </p:sp>
    </p:spTree>
    <p:extLst>
      <p:ext uri="{BB962C8B-B14F-4D97-AF65-F5344CB8AC3E}">
        <p14:creationId xmlns:p14="http://schemas.microsoft.com/office/powerpoint/2010/main" val="3009934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28600" y="1143000"/>
            <a:ext cx="8686800" cy="1171575"/>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smtClean="0">
                <a:solidFill>
                  <a:schemeClr val="tx2">
                    <a:lumMod val="75000"/>
                  </a:schemeClr>
                </a:solidFill>
                <a:latin typeface="Calibri" panose="020F0502020204030204" pitchFamily="34" charset="0"/>
              </a:rPr>
              <a:t>www.monitoringresources.org</a:t>
            </a:r>
            <a:br>
              <a:rPr lang="en-US" sz="4000" b="1" dirty="0" smtClean="0">
                <a:solidFill>
                  <a:schemeClr val="tx2">
                    <a:lumMod val="75000"/>
                  </a:schemeClr>
                </a:solidFill>
                <a:latin typeface="Calibri" panose="020F0502020204030204" pitchFamily="34" charset="0"/>
              </a:rPr>
            </a:br>
            <a:r>
              <a:rPr lang="en-US" sz="4000" b="1" dirty="0" smtClean="0">
                <a:solidFill>
                  <a:schemeClr val="tx2">
                    <a:lumMod val="75000"/>
                  </a:schemeClr>
                </a:solidFill>
                <a:latin typeface="Calibri" panose="020F0502020204030204" pitchFamily="34" charset="0"/>
              </a:rPr>
              <a:t>www.pnamp.org </a:t>
            </a:r>
          </a:p>
        </p:txBody>
      </p:sp>
      <p:pic>
        <p:nvPicPr>
          <p:cNvPr id="5" name="Picture 2"/>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276600" y="2717395"/>
            <a:ext cx="2729606" cy="132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295275" y="4191000"/>
            <a:ext cx="8686800" cy="1219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Calibri" panose="020F0502020204030204" pitchFamily="34" charset="0"/>
              </a:rPr>
              <a:t>If you’d like additional information about any of the tools, </a:t>
            </a:r>
          </a:p>
          <a:p>
            <a:r>
              <a:rPr lang="en-US" sz="2400" dirty="0" smtClean="0">
                <a:latin typeface="Calibri" panose="020F0502020204030204" pitchFamily="34" charset="0"/>
              </a:rPr>
              <a:t>please contact Jen Bayer (</a:t>
            </a:r>
            <a:r>
              <a:rPr lang="en-US" sz="2400" dirty="0" smtClean="0">
                <a:latin typeface="Calibri" panose="020F0502020204030204" pitchFamily="34" charset="0"/>
                <a:hlinkClick r:id="rId4"/>
              </a:rPr>
              <a:t>jbayer@usgs.gov</a:t>
            </a:r>
            <a:r>
              <a:rPr lang="en-US" sz="2400" dirty="0" smtClean="0">
                <a:latin typeface="Calibri" panose="020F0502020204030204" pitchFamily="34" charset="0"/>
              </a:rPr>
              <a:t>), Rebecca Scully (</a:t>
            </a:r>
            <a:r>
              <a:rPr lang="en-US" sz="2400" dirty="0" smtClean="0">
                <a:latin typeface="Calibri" panose="020F0502020204030204" pitchFamily="34" charset="0"/>
                <a:hlinkClick r:id="rId5"/>
              </a:rPr>
              <a:t>rscully@usgs.gov</a:t>
            </a:r>
            <a:r>
              <a:rPr lang="en-US" sz="2400" dirty="0" smtClean="0">
                <a:latin typeface="Calibri" panose="020F0502020204030204" pitchFamily="34" charset="0"/>
              </a:rPr>
              <a:t>) or Katie Pierson (</a:t>
            </a:r>
            <a:r>
              <a:rPr lang="en-US" sz="2400" dirty="0" smtClean="0">
                <a:latin typeface="Calibri" panose="020F0502020204030204" pitchFamily="34" charset="0"/>
                <a:hlinkClick r:id="rId6"/>
              </a:rPr>
              <a:t>kpierson@usgs.gov</a:t>
            </a:r>
            <a:r>
              <a:rPr lang="en-US" sz="2400" dirty="0" smtClean="0">
                <a:latin typeface="Calibri" panose="020F0502020204030204" pitchFamily="34" charset="0"/>
              </a:rPr>
              <a:t>).</a:t>
            </a:r>
          </a:p>
        </p:txBody>
      </p:sp>
    </p:spTree>
    <p:extLst>
      <p:ext uri="{BB962C8B-B14F-4D97-AF65-F5344CB8AC3E}">
        <p14:creationId xmlns:p14="http://schemas.microsoft.com/office/powerpoint/2010/main" val="11726677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595" y="2057400"/>
            <a:ext cx="2647406"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Content Placeholder 2"/>
          <p:cNvSpPr>
            <a:spLocks noGrp="1"/>
          </p:cNvSpPr>
          <p:nvPr>
            <p:ph sz="quarter" idx="4294967295"/>
          </p:nvPr>
        </p:nvSpPr>
        <p:spPr>
          <a:xfrm>
            <a:off x="533400" y="968685"/>
            <a:ext cx="8077200" cy="5334000"/>
          </a:xfrm>
        </p:spPr>
        <p:txBody>
          <a:bodyPr>
            <a:noAutofit/>
          </a:bodyPr>
          <a:lstStyle/>
          <a:p>
            <a:pPr marL="342900" lvl="1" indent="-342900">
              <a:buFont typeface="Wingdings" pitchFamily="2" charset="2"/>
              <a:buChar char="Ø"/>
            </a:pPr>
            <a:r>
              <a:rPr lang="en-US" dirty="0"/>
              <a:t>Help each other gain a better understanding of who’s collecting what information, why and how</a:t>
            </a:r>
          </a:p>
          <a:p>
            <a:pPr lvl="1">
              <a:buFont typeface="Courier New" pitchFamily="49" charset="0"/>
              <a:buChar char="o"/>
            </a:pPr>
            <a:r>
              <a:rPr lang="en-US" sz="2400" dirty="0" smtClean="0"/>
              <a:t>Scientific integrity</a:t>
            </a:r>
          </a:p>
          <a:p>
            <a:pPr lvl="1">
              <a:buFont typeface="Courier New" pitchFamily="49" charset="0"/>
              <a:buChar char="o"/>
            </a:pPr>
            <a:r>
              <a:rPr lang="en-US" sz="2400" dirty="0" smtClean="0"/>
              <a:t>Promote </a:t>
            </a:r>
            <a:r>
              <a:rPr lang="en-US" sz="2400" dirty="0"/>
              <a:t>collaboration and coordination </a:t>
            </a:r>
            <a:endParaRPr lang="en-US" sz="2400" dirty="0" smtClean="0"/>
          </a:p>
          <a:p>
            <a:pPr lvl="1">
              <a:buFont typeface="Courier New" pitchFamily="49" charset="0"/>
              <a:buChar char="o"/>
            </a:pPr>
            <a:r>
              <a:rPr lang="en-US" sz="2400" dirty="0" smtClean="0">
                <a:ea typeface="ＭＳ Ｐゴシック" pitchFamily="34" charset="-128"/>
              </a:rPr>
              <a:t>Better </a:t>
            </a:r>
            <a:r>
              <a:rPr lang="en-US" sz="2400" dirty="0">
                <a:ea typeface="ＭＳ Ｐゴシック" pitchFamily="34" charset="-128"/>
              </a:rPr>
              <a:t>use of limited funds</a:t>
            </a:r>
          </a:p>
          <a:p>
            <a:pPr lvl="1">
              <a:buFont typeface="Courier New" pitchFamily="49" charset="0"/>
              <a:buChar char="o"/>
            </a:pPr>
            <a:r>
              <a:rPr lang="en-US" sz="2400" dirty="0" smtClean="0">
                <a:ea typeface="ＭＳ Ｐゴシック" pitchFamily="34" charset="-128"/>
              </a:rPr>
              <a:t>Institutional </a:t>
            </a:r>
            <a:r>
              <a:rPr lang="en-US" sz="2400" dirty="0">
                <a:ea typeface="ＭＳ Ｐゴシック" pitchFamily="34" charset="-128"/>
              </a:rPr>
              <a:t>memory</a:t>
            </a:r>
          </a:p>
          <a:p>
            <a:pPr lvl="1">
              <a:buFont typeface="Courier New" pitchFamily="49" charset="0"/>
              <a:buChar char="o"/>
            </a:pPr>
            <a:r>
              <a:rPr lang="en-US" sz="2400" dirty="0">
                <a:ea typeface="ＭＳ Ｐゴシック" pitchFamily="34" charset="-128"/>
              </a:rPr>
              <a:t>Accountability, reporting</a:t>
            </a:r>
          </a:p>
          <a:p>
            <a:pPr lvl="1">
              <a:buFont typeface="Courier New" pitchFamily="49" charset="0"/>
              <a:buChar char="o"/>
            </a:pPr>
            <a:r>
              <a:rPr lang="en-US" sz="2400" dirty="0" smtClean="0"/>
              <a:t>Minimize </a:t>
            </a:r>
            <a:r>
              <a:rPr lang="en-US" sz="2400" dirty="0"/>
              <a:t>uncertainty about utility of others’ data</a:t>
            </a:r>
            <a:endParaRPr lang="en-US" sz="2400" dirty="0">
              <a:ea typeface="ＭＳ Ｐゴシック" pitchFamily="34" charset="-128"/>
            </a:endParaRPr>
          </a:p>
          <a:p>
            <a:pPr marL="0" indent="0">
              <a:buNone/>
            </a:pPr>
            <a:endParaRPr lang="en-US" sz="1400" dirty="0">
              <a:ea typeface="ＭＳ Ｐゴシック" pitchFamily="34" charset="-128"/>
            </a:endParaRPr>
          </a:p>
          <a:p>
            <a:pPr marL="0" indent="0" algn="ctr">
              <a:buNone/>
            </a:pPr>
            <a:r>
              <a:rPr lang="en-US" sz="2800" b="1" i="1" dirty="0" smtClean="0">
                <a:solidFill>
                  <a:schemeClr val="tx2">
                    <a:lumMod val="75000"/>
                  </a:schemeClr>
                </a:solidFill>
                <a:ea typeface="ＭＳ Ｐゴシック" pitchFamily="34" charset="-128"/>
              </a:rPr>
              <a:t>We need </a:t>
            </a:r>
            <a:r>
              <a:rPr lang="en-US" sz="2800" b="1" i="1" dirty="0">
                <a:solidFill>
                  <a:schemeClr val="tx2">
                    <a:lumMod val="75000"/>
                  </a:schemeClr>
                </a:solidFill>
                <a:ea typeface="ＭＳ Ｐゴシック" pitchFamily="34" charset="-128"/>
              </a:rPr>
              <a:t>to have more thorough,  consistent documentation available about our monitoring programs and </a:t>
            </a:r>
            <a:r>
              <a:rPr lang="en-US" sz="2800" b="1" i="1" dirty="0" smtClean="0">
                <a:solidFill>
                  <a:schemeClr val="tx2">
                    <a:lumMod val="75000"/>
                  </a:schemeClr>
                </a:solidFill>
                <a:ea typeface="ＭＳ Ｐゴシック" pitchFamily="34" charset="-128"/>
              </a:rPr>
              <a:t>projects to support multiple needs.</a:t>
            </a:r>
            <a:endParaRPr lang="en-US" sz="2800" b="1" i="1" dirty="0">
              <a:solidFill>
                <a:schemeClr val="tx2">
                  <a:lumMod val="75000"/>
                </a:schemeClr>
              </a:solidFill>
              <a:ea typeface="ＭＳ Ｐゴシック" pitchFamily="34" charset="-128"/>
            </a:endParaRPr>
          </a:p>
          <a:p>
            <a:pPr lvl="1" eaLnBrk="1" hangingPunct="1">
              <a:buFont typeface="Arial" pitchFamily="34" charset="0"/>
              <a:buChar char="•"/>
            </a:pPr>
            <a:endParaRPr lang="en-US" sz="3600" dirty="0" smtClean="0">
              <a:ea typeface="ＭＳ Ｐゴシック" pitchFamily="34" charset="-128"/>
            </a:endParaRPr>
          </a:p>
          <a:p>
            <a:pPr marL="366713" lvl="1" indent="0">
              <a:buNone/>
            </a:pPr>
            <a:endParaRPr lang="en-US" sz="2400" dirty="0">
              <a:ea typeface="ＭＳ Ｐゴシック" pitchFamily="34" charset="-128"/>
            </a:endParaRPr>
          </a:p>
          <a:p>
            <a:pPr lvl="1">
              <a:buFont typeface="Arial" pitchFamily="34" charset="0"/>
              <a:buChar char="•"/>
            </a:pPr>
            <a:endParaRPr lang="en-US" sz="2400" dirty="0">
              <a:ea typeface="ＭＳ Ｐゴシック" pitchFamily="34" charset="-128"/>
            </a:endParaRPr>
          </a:p>
          <a:p>
            <a:pPr lvl="1" eaLnBrk="1" hangingPunct="1">
              <a:buFont typeface="Wingdings" pitchFamily="2" charset="2"/>
              <a:buChar char="v"/>
            </a:pPr>
            <a:endParaRPr lang="en-US" sz="2400" dirty="0" smtClean="0">
              <a:ea typeface="ＭＳ Ｐゴシック" pitchFamily="34" charset="-128"/>
            </a:endParaRPr>
          </a:p>
          <a:p>
            <a:pPr lvl="1" eaLnBrk="1" hangingPunct="1">
              <a:buFont typeface="Wingdings" pitchFamily="2" charset="2"/>
              <a:buChar char="v"/>
            </a:pPr>
            <a:endParaRPr lang="en-US" sz="2400" dirty="0" smtClean="0">
              <a:ea typeface="ＭＳ Ｐゴシック" pitchFamily="34" charset="-128"/>
            </a:endParaRPr>
          </a:p>
          <a:p>
            <a:pPr eaLnBrk="1" hangingPunct="1"/>
            <a:endParaRPr lang="en-US" sz="2400" dirty="0" smtClean="0">
              <a:ea typeface="ＭＳ Ｐゴシック" pitchFamily="34" charset="-128"/>
            </a:endParaRPr>
          </a:p>
          <a:p>
            <a:pPr lvl="1" eaLnBrk="1" hangingPunct="1"/>
            <a:endParaRPr lang="en-US" sz="2400" dirty="0" smtClean="0">
              <a:ea typeface="ＭＳ Ｐゴシック" pitchFamily="34" charset="-128"/>
            </a:endParaRPr>
          </a:p>
        </p:txBody>
      </p:sp>
      <p:sp>
        <p:nvSpPr>
          <p:cNvPr id="10" name="Title 1"/>
          <p:cNvSpPr>
            <a:spLocks noGrp="1"/>
          </p:cNvSpPr>
          <p:nvPr>
            <p:ph type="title"/>
          </p:nvPr>
        </p:nvSpPr>
        <p:spPr bwMode="auto">
          <a:xfrm>
            <a:off x="228600" y="106362"/>
            <a:ext cx="9144000" cy="808038"/>
          </a:xfrm>
        </p:spPr>
        <p:txBody>
          <a:bodyPr wrap="square" lIns="91440" tIns="45720" rIns="91440" bIns="45720" numCol="1" anchorCtr="0" compatLnSpc="1">
            <a:prstTxWarp prst="textNoShape">
              <a:avLst/>
            </a:prstTxWarp>
            <a:normAutofit/>
          </a:bodyPr>
          <a:lstStyle/>
          <a:p>
            <a:pPr algn="l">
              <a:defRPr/>
            </a:pPr>
            <a:r>
              <a:rPr lang="en-US" sz="3200" b="1" dirty="0"/>
              <a:t>Better </a:t>
            </a:r>
            <a:r>
              <a:rPr lang="en-US" sz="3200" b="1" dirty="0" smtClean="0"/>
              <a:t>Documentation Has Many Benefits</a:t>
            </a:r>
            <a:endParaRPr lang="en-US" sz="3200" b="1" dirty="0"/>
          </a:p>
        </p:txBody>
      </p:sp>
      <p:sp>
        <p:nvSpPr>
          <p:cNvPr id="2" name="Slide Number Placeholder 1"/>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3963934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331913"/>
            <a:ext cx="8516937" cy="544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1"/>
          <p:cNvSpPr txBox="1">
            <a:spLocks/>
          </p:cNvSpPr>
          <p:nvPr/>
        </p:nvSpPr>
        <p:spPr>
          <a:xfrm>
            <a:off x="228600" y="76200"/>
            <a:ext cx="8534400" cy="1371600"/>
          </a:xfrm>
          <a:prstGeom prst="rect">
            <a:avLst/>
          </a:prstGeom>
          <a:noFill/>
          <a:ln w="25400" cap="flat" cmpd="sng" algn="ctr">
            <a:noFill/>
            <a:prstDash val="solid"/>
          </a:ln>
        </p:spPr>
        <p:style>
          <a:lnRef idx="2">
            <a:schemeClr val="accent2">
              <a:shade val="50000"/>
            </a:schemeClr>
          </a:lnRef>
          <a:fillRef idx="1">
            <a:schemeClr val="accent2"/>
          </a:fillRef>
          <a:effectRef idx="0">
            <a:schemeClr val="accent2"/>
          </a:effectRef>
          <a:fontRef idx="minor">
            <a:schemeClr val="lt1"/>
          </a:fontRef>
        </p:style>
        <p:txBody>
          <a:bodyPr vert="horz" lIns="91440" tIns="45720" rIns="91440" bIns="45720" rtlCol="0" anchor="ctr">
            <a:noAutofit/>
          </a:bodyPr>
          <a:lstStyle/>
          <a:p>
            <a:pPr marL="0" marR="0" lvl="0" indent="0" defTabSz="914400" rtl="0" eaLnBrk="1" fontAlgn="auto" latinLnBrk="0" hangingPunct="1">
              <a:lnSpc>
                <a:spcPct val="100000"/>
              </a:lnSpc>
              <a:spcBef>
                <a:spcPct val="20000"/>
              </a:spcBef>
              <a:spcAft>
                <a:spcPts val="0"/>
              </a:spcAft>
              <a:buClrTx/>
              <a:buSzTx/>
              <a:buFontTx/>
              <a:buNone/>
              <a:tabLst/>
              <a:defRPr/>
            </a:pPr>
            <a:r>
              <a:rPr kumimoji="0" lang="en-US" sz="3200" b="1" i="0" u="none" strike="noStrike" kern="1200" cap="none" spc="0" normalizeH="0" baseline="0" noProof="0" dirty="0" smtClean="0">
                <a:ln>
                  <a:noFill/>
                </a:ln>
                <a:solidFill>
                  <a:schemeClr val="tx1"/>
                </a:solidFill>
                <a:uLnTx/>
                <a:uFillTx/>
              </a:rPr>
              <a:t>Coordinated Assessments Project</a:t>
            </a:r>
          </a:p>
          <a:p>
            <a:pPr marL="0" marR="0" lvl="0" indent="0" defTabSz="914400" rtl="0" eaLnBrk="1" fontAlgn="auto" latinLnBrk="0" hangingPunct="1">
              <a:lnSpc>
                <a:spcPct val="100000"/>
              </a:lnSpc>
              <a:spcBef>
                <a:spcPct val="20000"/>
              </a:spcBef>
              <a:spcAft>
                <a:spcPts val="0"/>
              </a:spcAft>
              <a:buClrTx/>
              <a:buSzTx/>
              <a:buFontTx/>
              <a:buNone/>
              <a:tabLst/>
              <a:defRPr/>
            </a:pPr>
            <a:r>
              <a:rPr lang="en-US" sz="3200" b="1" i="1" dirty="0" smtClean="0">
                <a:solidFill>
                  <a:schemeClr val="tx1"/>
                </a:solidFill>
              </a:rPr>
              <a:t>Documentation Support for Agencies and Tribes</a:t>
            </a:r>
            <a:endParaRPr kumimoji="0" lang="en-US" sz="3200" b="1" i="1" u="none" strike="noStrike" kern="1200" cap="none" spc="0" normalizeH="0" baseline="0" noProof="0" dirty="0">
              <a:ln>
                <a:noFill/>
              </a:ln>
              <a:solidFill>
                <a:schemeClr val="tx1"/>
              </a:solidFill>
              <a:uLnTx/>
              <a:uFillTx/>
            </a:endParaRPr>
          </a:p>
        </p:txBody>
      </p:sp>
    </p:spTree>
    <p:extLst>
      <p:ext uri="{BB962C8B-B14F-4D97-AF65-F5344CB8AC3E}">
        <p14:creationId xmlns:p14="http://schemas.microsoft.com/office/powerpoint/2010/main" val="3076223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normAutofit/>
          </a:bodyPr>
          <a:lstStyle/>
          <a:p>
            <a:pPr algn="l"/>
            <a:r>
              <a:rPr lang="en-US" sz="3200" b="1" dirty="0" smtClean="0"/>
              <a:t>CAX Data Exchange Standard</a:t>
            </a:r>
            <a:endParaRPr lang="en-US" sz="3200" b="1" dirty="0"/>
          </a:p>
        </p:txBody>
      </p:sp>
      <p:sp>
        <p:nvSpPr>
          <p:cNvPr id="3" name="Content Placeholder 2"/>
          <p:cNvSpPr>
            <a:spLocks noGrp="1"/>
          </p:cNvSpPr>
          <p:nvPr>
            <p:ph idx="1"/>
          </p:nvPr>
        </p:nvSpPr>
        <p:spPr>
          <a:xfrm>
            <a:off x="457200" y="1066800"/>
            <a:ext cx="8382000" cy="4525963"/>
          </a:xfrm>
        </p:spPr>
        <p:txBody>
          <a:bodyPr>
            <a:noAutofit/>
          </a:bodyPr>
          <a:lstStyle/>
          <a:p>
            <a:pPr marL="0" indent="0">
              <a:buNone/>
            </a:pPr>
            <a:r>
              <a:rPr lang="en-US" sz="2400" b="1" dirty="0"/>
              <a:t>Section A:  Indicators for Populations of Natural Origin Fishes. </a:t>
            </a:r>
          </a:p>
          <a:p>
            <a:pPr marL="400050" lvl="1" indent="0">
              <a:buNone/>
            </a:pPr>
            <a:r>
              <a:rPr lang="en-US" sz="2400" dirty="0"/>
              <a:t>A1.  NOSA Table. </a:t>
            </a:r>
          </a:p>
          <a:p>
            <a:pPr marL="400050" lvl="1" indent="0">
              <a:buNone/>
            </a:pPr>
            <a:r>
              <a:rPr lang="en-US" sz="2400" dirty="0"/>
              <a:t>A2.  SAR Table. </a:t>
            </a:r>
          </a:p>
          <a:p>
            <a:pPr marL="400050" lvl="1" indent="0">
              <a:buNone/>
            </a:pPr>
            <a:r>
              <a:rPr lang="en-US" sz="2400" dirty="0"/>
              <a:t>A3.  </a:t>
            </a:r>
            <a:r>
              <a:rPr lang="en-US" sz="2400" dirty="0" err="1"/>
              <a:t>RperS</a:t>
            </a:r>
            <a:r>
              <a:rPr lang="en-US" sz="2400" dirty="0"/>
              <a:t> Table. </a:t>
            </a:r>
          </a:p>
          <a:p>
            <a:pPr marL="0" indent="0">
              <a:buNone/>
            </a:pPr>
            <a:r>
              <a:rPr lang="en-US" sz="2400" b="1" dirty="0" smtClean="0"/>
              <a:t>Section </a:t>
            </a:r>
            <a:r>
              <a:rPr lang="en-US" sz="2400" b="1" dirty="0"/>
              <a:t>B:  Indicators for Hatchery Programs and Populations of Hatchery Origin Fishes  </a:t>
            </a:r>
            <a:endParaRPr lang="en-US" sz="2400" b="1" dirty="0" smtClean="0"/>
          </a:p>
          <a:p>
            <a:pPr marL="400050" lvl="1" indent="0">
              <a:buNone/>
            </a:pPr>
            <a:r>
              <a:rPr lang="en-US" sz="2400" dirty="0" smtClean="0"/>
              <a:t>B1.  </a:t>
            </a:r>
            <a:r>
              <a:rPr lang="en-US" sz="2400" dirty="0" err="1" smtClean="0"/>
              <a:t>HatcherySpawning</a:t>
            </a:r>
            <a:r>
              <a:rPr lang="en-US" sz="2400" dirty="0" smtClean="0"/>
              <a:t> Table. </a:t>
            </a:r>
          </a:p>
          <a:p>
            <a:pPr marL="400050" lvl="1" indent="0">
              <a:buNone/>
            </a:pPr>
            <a:r>
              <a:rPr lang="en-US" sz="2400" dirty="0" smtClean="0"/>
              <a:t>B2</a:t>
            </a:r>
            <a:r>
              <a:rPr lang="en-US" sz="2400" dirty="0"/>
              <a:t>.  PNI Table. </a:t>
            </a:r>
          </a:p>
          <a:p>
            <a:pPr marL="400050" lvl="1" indent="0">
              <a:buNone/>
            </a:pPr>
            <a:r>
              <a:rPr lang="en-US" sz="2400" dirty="0"/>
              <a:t>B3.  </a:t>
            </a:r>
            <a:r>
              <a:rPr lang="en-US" sz="2400" dirty="0" err="1"/>
              <a:t>EggToRelease</a:t>
            </a:r>
            <a:r>
              <a:rPr lang="en-US" sz="2400" dirty="0"/>
              <a:t> Table. </a:t>
            </a:r>
          </a:p>
          <a:p>
            <a:pPr marL="400050" lvl="1" indent="0">
              <a:buNone/>
            </a:pPr>
            <a:r>
              <a:rPr lang="en-US" sz="2400" dirty="0"/>
              <a:t>B4.  </a:t>
            </a:r>
            <a:r>
              <a:rPr lang="en-US" sz="2400" dirty="0" err="1"/>
              <a:t>SAR_Hatchery</a:t>
            </a:r>
            <a:r>
              <a:rPr lang="en-US" sz="2400" dirty="0"/>
              <a:t> Table. </a:t>
            </a:r>
          </a:p>
          <a:p>
            <a:pPr marL="400050" lvl="1" indent="0">
              <a:buNone/>
            </a:pPr>
            <a:r>
              <a:rPr lang="en-US" sz="2400" dirty="0"/>
              <a:t>B5.  </a:t>
            </a:r>
            <a:r>
              <a:rPr lang="en-US" sz="2400" dirty="0" err="1"/>
              <a:t>RperS_Hatchery</a:t>
            </a:r>
            <a:r>
              <a:rPr lang="en-US" sz="2400" dirty="0"/>
              <a:t> Table  </a:t>
            </a:r>
          </a:p>
          <a:p>
            <a:pPr marL="0" indent="0">
              <a:buNone/>
            </a:pPr>
            <a:r>
              <a:rPr lang="en-US" sz="2400" dirty="0"/>
              <a:t> </a:t>
            </a:r>
          </a:p>
        </p:txBody>
      </p:sp>
      <p:pic>
        <p:nvPicPr>
          <p:cNvPr id="2050" name="Picture 2" descr="C:\Users\jbayer\Downloads\7544171588_419c2ac349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9800" y="3505200"/>
            <a:ext cx="4165600" cy="312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6766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bwMode="auto">
          <a:xfrm>
            <a:off x="228600" y="106362"/>
            <a:ext cx="9144000" cy="808038"/>
          </a:xfrm>
        </p:spPr>
        <p:txBody>
          <a:bodyPr wrap="square" lIns="91440" tIns="45720" rIns="91440" bIns="45720" numCol="1" anchorCtr="0" compatLnSpc="1">
            <a:prstTxWarp prst="textNoShape">
              <a:avLst/>
            </a:prstTxWarp>
            <a:normAutofit/>
          </a:bodyPr>
          <a:lstStyle/>
          <a:p>
            <a:pPr algn="l">
              <a:defRPr/>
            </a:pPr>
            <a:r>
              <a:rPr lang="en-US" sz="3200" b="1" dirty="0" smtClean="0"/>
              <a:t>CAX Standard Requires Metadata</a:t>
            </a:r>
            <a:endParaRPr lang="en-US" sz="3200" b="1" dirty="0"/>
          </a:p>
        </p:txBody>
      </p:sp>
      <p:sp>
        <p:nvSpPr>
          <p:cNvPr id="2" name="Slide Number Placeholder 1"/>
          <p:cNvSpPr>
            <a:spLocks noGrp="1"/>
          </p:cNvSpPr>
          <p:nvPr>
            <p:ph type="sldNum" sz="quarter" idx="12"/>
          </p:nvPr>
        </p:nvSpPr>
        <p:spPr/>
        <p:txBody>
          <a:bodyPr/>
          <a:lstStyle/>
          <a:p>
            <a:fld id="{3A8180EB-009D-4EC0-95F8-EE7005A25040}" type="slidenum">
              <a:rPr lang="en-US" smtClean="0"/>
              <a:t>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1017645743"/>
              </p:ext>
            </p:extLst>
          </p:nvPr>
        </p:nvGraphicFramePr>
        <p:xfrm>
          <a:off x="76200" y="914400"/>
          <a:ext cx="9043737" cy="4923841"/>
        </p:xfrm>
        <a:graphic>
          <a:graphicData uri="http://schemas.openxmlformats.org/drawingml/2006/table">
            <a:tbl>
              <a:tblPr>
                <a:tableStyleId>{5C22544A-7EE6-4342-B048-85BDC9FD1C3A}</a:tableStyleId>
              </a:tblPr>
              <a:tblGrid>
                <a:gridCol w="1391692"/>
                <a:gridCol w="1961108"/>
                <a:gridCol w="585537"/>
                <a:gridCol w="5105400"/>
              </a:tblGrid>
              <a:tr h="351841">
                <a:tc gridSpan="4">
                  <a:txBody>
                    <a:bodyPr/>
                    <a:lstStyle/>
                    <a:p>
                      <a:pPr marL="0" marR="0" algn="ctr">
                        <a:spcBef>
                          <a:spcPts val="0"/>
                        </a:spcBef>
                        <a:spcAft>
                          <a:spcPts val="0"/>
                        </a:spcAft>
                      </a:pPr>
                      <a:r>
                        <a:rPr lang="en-US" sz="1500" dirty="0">
                          <a:effectLst/>
                        </a:rPr>
                        <a:t>Protocol and method documentation</a:t>
                      </a:r>
                      <a:endParaRPr lang="en-US" sz="1500" dirty="0">
                        <a:effectLst/>
                        <a:latin typeface="Times New Roman"/>
                        <a:ea typeface="Times New Roman"/>
                      </a:endParaRPr>
                    </a:p>
                  </a:txBody>
                  <a:tcPr marL="16182" marR="16182"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930493">
                <a:tc>
                  <a:txBody>
                    <a:bodyPr/>
                    <a:lstStyle/>
                    <a:p>
                      <a:pPr marL="0" marR="0">
                        <a:spcBef>
                          <a:spcPts val="0"/>
                        </a:spcBef>
                        <a:spcAft>
                          <a:spcPts val="0"/>
                        </a:spcAft>
                      </a:pPr>
                      <a:r>
                        <a:rPr lang="en-US" sz="1500">
                          <a:effectLst/>
                        </a:rPr>
                        <a:t>ProtMethName</a:t>
                      </a:r>
                      <a:endParaRPr lang="en-US" sz="1500">
                        <a:effectLst/>
                        <a:latin typeface="Times New Roman"/>
                        <a:ea typeface="Times New Roman"/>
                      </a:endParaRPr>
                    </a:p>
                  </a:txBody>
                  <a:tcPr marL="16182" marR="16182" marT="0" marB="0"/>
                </a:tc>
                <a:tc>
                  <a:txBody>
                    <a:bodyPr/>
                    <a:lstStyle/>
                    <a:p>
                      <a:pPr marL="0" marR="0">
                        <a:spcBef>
                          <a:spcPts val="0"/>
                        </a:spcBef>
                        <a:spcAft>
                          <a:spcPts val="0"/>
                        </a:spcAft>
                      </a:pPr>
                      <a:r>
                        <a:rPr lang="en-US" sz="1500" b="1" dirty="0">
                          <a:solidFill>
                            <a:srgbClr val="0070C0"/>
                          </a:solidFill>
                          <a:effectLst/>
                        </a:rPr>
                        <a:t>The name(s) of all protocols and associated data collection and data analysis methods used to calculate the indicator estimate.</a:t>
                      </a:r>
                      <a:endParaRPr lang="en-US" sz="1500" b="1" dirty="0">
                        <a:solidFill>
                          <a:srgbClr val="0070C0"/>
                        </a:solidFill>
                        <a:effectLst/>
                        <a:latin typeface="Times New Roman"/>
                        <a:ea typeface="Times New Roman"/>
                      </a:endParaRPr>
                    </a:p>
                  </a:txBody>
                  <a:tcPr marL="16182" marR="16182" marT="0" marB="0"/>
                </a:tc>
                <a:tc>
                  <a:txBody>
                    <a:bodyPr/>
                    <a:lstStyle/>
                    <a:p>
                      <a:pPr marL="0" marR="0" algn="ctr">
                        <a:spcBef>
                          <a:spcPts val="0"/>
                        </a:spcBef>
                        <a:spcAft>
                          <a:spcPts val="0"/>
                        </a:spcAft>
                      </a:pPr>
                      <a:r>
                        <a:rPr lang="en-US" sz="1500" dirty="0">
                          <a:effectLst/>
                        </a:rPr>
                        <a:t>Memo</a:t>
                      </a:r>
                      <a:endParaRPr lang="en-US" sz="1500" dirty="0">
                        <a:effectLst/>
                        <a:latin typeface="Times New Roman"/>
                        <a:ea typeface="Times New Roman"/>
                      </a:endParaRPr>
                    </a:p>
                  </a:txBody>
                  <a:tcPr marL="16182" marR="16182" marT="0" marB="0"/>
                </a:tc>
                <a:tc>
                  <a:txBody>
                    <a:bodyPr/>
                    <a:lstStyle/>
                    <a:p>
                      <a:pPr marL="0" marR="0">
                        <a:spcBef>
                          <a:spcPts val="0"/>
                        </a:spcBef>
                        <a:spcAft>
                          <a:spcPts val="0"/>
                        </a:spcAft>
                      </a:pPr>
                      <a:r>
                        <a:rPr lang="en-US" sz="1500" dirty="0">
                          <a:solidFill>
                            <a:schemeClr val="tx1"/>
                          </a:solidFill>
                          <a:effectLst/>
                        </a:rPr>
                        <a:t>Provide title of protocol and name(s) of relevant methods used.</a:t>
                      </a:r>
                    </a:p>
                    <a:p>
                      <a:pPr marL="0" marR="0">
                        <a:spcBef>
                          <a:spcPts val="0"/>
                        </a:spcBef>
                        <a:spcAft>
                          <a:spcPts val="0"/>
                        </a:spcAft>
                      </a:pPr>
                      <a:r>
                        <a:rPr lang="en-US" sz="1500" dirty="0">
                          <a:solidFill>
                            <a:schemeClr val="tx1"/>
                          </a:solidFill>
                          <a:effectLst/>
                        </a:rPr>
                        <a:t> </a:t>
                      </a:r>
                    </a:p>
                    <a:p>
                      <a:pPr marL="0" marR="0">
                        <a:spcBef>
                          <a:spcPts val="0"/>
                        </a:spcBef>
                        <a:spcAft>
                          <a:spcPts val="0"/>
                        </a:spcAft>
                      </a:pPr>
                      <a:r>
                        <a:rPr lang="en-US" sz="1500" dirty="0">
                          <a:solidFill>
                            <a:schemeClr val="tx1"/>
                          </a:solidFill>
                          <a:effectLst/>
                        </a:rPr>
                        <a:t>Documentation should include the </a:t>
                      </a:r>
                      <a:r>
                        <a:rPr lang="en-US" sz="1500" b="1" dirty="0">
                          <a:solidFill>
                            <a:srgbClr val="0070C0"/>
                          </a:solidFill>
                          <a:effectLst/>
                        </a:rPr>
                        <a:t>study design (including spatial, temporal, response and inference designs)</a:t>
                      </a:r>
                      <a:r>
                        <a:rPr lang="en-US" sz="1500" dirty="0">
                          <a:solidFill>
                            <a:schemeClr val="tx1"/>
                          </a:solidFill>
                          <a:effectLst/>
                        </a:rPr>
                        <a:t>, annual implementation notes on variations from routine step by step procedures or design criteria, also known as survey design, description of field methodology and analytical approach.</a:t>
                      </a:r>
                      <a:endParaRPr lang="en-US" sz="1500" dirty="0">
                        <a:solidFill>
                          <a:schemeClr val="tx1"/>
                        </a:solidFill>
                        <a:effectLst/>
                        <a:latin typeface="Times New Roman"/>
                        <a:ea typeface="Times New Roman"/>
                      </a:endParaRPr>
                    </a:p>
                  </a:txBody>
                  <a:tcPr marL="60266" marR="60266" marT="0" marB="0"/>
                </a:tc>
              </a:tr>
              <a:tr h="1116591">
                <a:tc>
                  <a:txBody>
                    <a:bodyPr/>
                    <a:lstStyle/>
                    <a:p>
                      <a:pPr marL="0" marR="0">
                        <a:spcBef>
                          <a:spcPts val="0"/>
                        </a:spcBef>
                        <a:spcAft>
                          <a:spcPts val="0"/>
                        </a:spcAft>
                      </a:pPr>
                      <a:r>
                        <a:rPr lang="en-US" sz="1500">
                          <a:effectLst/>
                        </a:rPr>
                        <a:t>ProtMethURL</a:t>
                      </a:r>
                      <a:endParaRPr lang="en-US" sz="1500">
                        <a:effectLst/>
                        <a:latin typeface="Times New Roman"/>
                        <a:ea typeface="Times New Roman"/>
                      </a:endParaRPr>
                    </a:p>
                  </a:txBody>
                  <a:tcPr marL="16182" marR="16182" marT="0" marB="0"/>
                </a:tc>
                <a:tc>
                  <a:txBody>
                    <a:bodyPr/>
                    <a:lstStyle/>
                    <a:p>
                      <a:pPr marL="0" marR="0">
                        <a:spcBef>
                          <a:spcPts val="0"/>
                        </a:spcBef>
                        <a:spcAft>
                          <a:spcPts val="0"/>
                        </a:spcAft>
                      </a:pPr>
                      <a:r>
                        <a:rPr lang="en-US" sz="1500" b="1" dirty="0">
                          <a:solidFill>
                            <a:srgbClr val="0070C0"/>
                          </a:solidFill>
                          <a:effectLst/>
                        </a:rPr>
                        <a:t>URL(s) for published protocols and methods describing the methodology and documenting the derivation of the indicator.  </a:t>
                      </a:r>
                      <a:r>
                        <a:rPr lang="en-US" sz="1500" dirty="0">
                          <a:effectLst/>
                        </a:rPr>
                        <a:t>If published in MonitoringMethods.org, this link will provide access to study design information and all methods associated with the protocol.</a:t>
                      </a:r>
                      <a:endParaRPr lang="en-US" sz="1500" dirty="0">
                        <a:effectLst/>
                        <a:latin typeface="Times New Roman"/>
                        <a:ea typeface="Times New Roman"/>
                      </a:endParaRPr>
                    </a:p>
                  </a:txBody>
                  <a:tcPr marL="16182" marR="16182" marT="0" marB="0"/>
                </a:tc>
                <a:tc>
                  <a:txBody>
                    <a:bodyPr/>
                    <a:lstStyle/>
                    <a:p>
                      <a:pPr marL="0" marR="0" algn="ctr">
                        <a:spcBef>
                          <a:spcPts val="0"/>
                        </a:spcBef>
                        <a:spcAft>
                          <a:spcPts val="0"/>
                        </a:spcAft>
                      </a:pPr>
                      <a:r>
                        <a:rPr lang="en-US" sz="1500">
                          <a:effectLst/>
                        </a:rPr>
                        <a:t>Memo</a:t>
                      </a:r>
                      <a:endParaRPr lang="en-US" sz="1500">
                        <a:effectLst/>
                        <a:latin typeface="Times New Roman"/>
                        <a:ea typeface="Times New Roman"/>
                      </a:endParaRPr>
                    </a:p>
                  </a:txBody>
                  <a:tcPr marL="16182" marR="16182" marT="0" marB="0"/>
                </a:tc>
                <a:tc>
                  <a:txBody>
                    <a:bodyPr/>
                    <a:lstStyle/>
                    <a:p>
                      <a:pPr marL="0" marR="0">
                        <a:spcBef>
                          <a:spcPts val="0"/>
                        </a:spcBef>
                        <a:spcAft>
                          <a:spcPts val="0"/>
                        </a:spcAft>
                      </a:pPr>
                      <a:r>
                        <a:rPr lang="en-US" sz="1500" dirty="0">
                          <a:solidFill>
                            <a:schemeClr val="tx1"/>
                          </a:solidFill>
                          <a:effectLst/>
                        </a:rPr>
                        <a:t>Provide URL(s) to source documentation of methodology.  For MonitoringMethods.org provide link  to the protocol.  </a:t>
                      </a:r>
                      <a:r>
                        <a:rPr lang="en-US" sz="1500" b="1" dirty="0">
                          <a:solidFill>
                            <a:srgbClr val="0070C0"/>
                          </a:solidFill>
                          <a:effectLst/>
                        </a:rPr>
                        <a:t>Methods documentation should include survey design, description of field methodology and analytical approach</a:t>
                      </a:r>
                      <a:r>
                        <a:rPr lang="en-US" sz="1500" dirty="0">
                          <a:solidFill>
                            <a:srgbClr val="0070C0"/>
                          </a:solidFill>
                          <a:effectLst/>
                        </a:rPr>
                        <a:t>.</a:t>
                      </a:r>
                      <a:r>
                        <a:rPr lang="en-US" sz="1500" dirty="0">
                          <a:solidFill>
                            <a:schemeClr val="tx1"/>
                          </a:solidFill>
                          <a:effectLst/>
                        </a:rPr>
                        <a:t>  URL links may be to online methods documentation resources like MonitoringMethods.org, other online resources, or online literature.</a:t>
                      </a:r>
                    </a:p>
                    <a:p>
                      <a:pPr marL="0" marR="0">
                        <a:spcBef>
                          <a:spcPts val="0"/>
                        </a:spcBef>
                        <a:spcAft>
                          <a:spcPts val="0"/>
                        </a:spcAft>
                      </a:pPr>
                      <a:r>
                        <a:rPr lang="en-US" sz="1500" dirty="0">
                          <a:solidFill>
                            <a:schemeClr val="tx1"/>
                          </a:solidFill>
                          <a:effectLst/>
                        </a:rPr>
                        <a:t> </a:t>
                      </a:r>
                    </a:p>
                    <a:p>
                      <a:pPr marL="0" marR="0">
                        <a:spcBef>
                          <a:spcPts val="0"/>
                        </a:spcBef>
                        <a:spcAft>
                          <a:spcPts val="0"/>
                        </a:spcAft>
                      </a:pPr>
                      <a:r>
                        <a:rPr lang="en-US" sz="1500" dirty="0">
                          <a:solidFill>
                            <a:schemeClr val="tx1"/>
                          </a:solidFill>
                          <a:effectLst/>
                        </a:rPr>
                        <a:t>If methodology is unchanged from a previous year, use the previous link references.  If methodology changed for this estimate, provide a new link.</a:t>
                      </a:r>
                      <a:endParaRPr lang="en-US" sz="1500" dirty="0">
                        <a:solidFill>
                          <a:schemeClr val="tx1"/>
                        </a:solidFill>
                        <a:effectLst/>
                        <a:latin typeface="Times New Roman"/>
                        <a:ea typeface="Times New Roman"/>
                      </a:endParaRPr>
                    </a:p>
                  </a:txBody>
                  <a:tcPr marL="60266" marR="60266" marT="0" marB="0"/>
                </a:tc>
              </a:tr>
            </a:tbl>
          </a:graphicData>
        </a:graphic>
      </p:graphicFrame>
    </p:spTree>
    <p:extLst>
      <p:ext uri="{BB962C8B-B14F-4D97-AF65-F5344CB8AC3E}">
        <p14:creationId xmlns:p14="http://schemas.microsoft.com/office/powerpoint/2010/main" val="15689024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bwMode="auto">
          <a:xfrm>
            <a:off x="228600" y="258762"/>
            <a:ext cx="9144000" cy="808038"/>
          </a:xfrm>
        </p:spPr>
        <p:txBody>
          <a:bodyPr wrap="square" lIns="91440" tIns="45720" rIns="91440" bIns="45720" numCol="1" anchorCtr="0" compatLnSpc="1">
            <a:prstTxWarp prst="textNoShape">
              <a:avLst/>
            </a:prstTxWarp>
            <a:noAutofit/>
          </a:bodyPr>
          <a:lstStyle/>
          <a:p>
            <a:pPr algn="l">
              <a:defRPr/>
            </a:pPr>
            <a:r>
              <a:rPr lang="en-US" sz="3200" b="1" dirty="0" smtClean="0"/>
              <a:t>CAX Standard Requires Metadata </a:t>
            </a:r>
            <a:br>
              <a:rPr lang="en-US" sz="3200" b="1" dirty="0" smtClean="0"/>
            </a:br>
            <a:r>
              <a:rPr lang="en-US" sz="3200" b="1" i="1" dirty="0" smtClean="0"/>
              <a:t>and</a:t>
            </a:r>
            <a:r>
              <a:rPr lang="en-US" sz="3200" b="1" dirty="0" smtClean="0"/>
              <a:t> </a:t>
            </a:r>
            <a:r>
              <a:rPr lang="en-US" sz="3200" b="1" i="1" dirty="0" smtClean="0"/>
              <a:t>Monitoring Methods Makes it Easy</a:t>
            </a:r>
            <a:endParaRPr lang="en-US" sz="3200" b="1" i="1" dirty="0"/>
          </a:p>
        </p:txBody>
      </p:sp>
      <p:sp>
        <p:nvSpPr>
          <p:cNvPr id="2" name="Slide Number Placeholder 1"/>
          <p:cNvSpPr>
            <a:spLocks noGrp="1"/>
          </p:cNvSpPr>
          <p:nvPr>
            <p:ph type="sldNum" sz="quarter" idx="12"/>
          </p:nvPr>
        </p:nvSpPr>
        <p:spPr/>
        <p:txBody>
          <a:bodyPr/>
          <a:lstStyle/>
          <a:p>
            <a:fld id="{3A8180EB-009D-4EC0-95F8-EE7005A25040}" type="slidenum">
              <a:rPr lang="en-US" smtClean="0"/>
              <a:t>5</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160692441"/>
              </p:ext>
            </p:extLst>
          </p:nvPr>
        </p:nvGraphicFramePr>
        <p:xfrm>
          <a:off x="76200" y="1476959"/>
          <a:ext cx="9043737" cy="4923841"/>
        </p:xfrm>
        <a:graphic>
          <a:graphicData uri="http://schemas.openxmlformats.org/drawingml/2006/table">
            <a:tbl>
              <a:tblPr>
                <a:tableStyleId>{5C22544A-7EE6-4342-B048-85BDC9FD1C3A}</a:tableStyleId>
              </a:tblPr>
              <a:tblGrid>
                <a:gridCol w="1391692"/>
                <a:gridCol w="1961108"/>
                <a:gridCol w="585537"/>
                <a:gridCol w="5105400"/>
              </a:tblGrid>
              <a:tr h="351841">
                <a:tc gridSpan="4">
                  <a:txBody>
                    <a:bodyPr/>
                    <a:lstStyle/>
                    <a:p>
                      <a:pPr marL="0" marR="0" algn="ctr">
                        <a:spcBef>
                          <a:spcPts val="0"/>
                        </a:spcBef>
                        <a:spcAft>
                          <a:spcPts val="0"/>
                        </a:spcAft>
                      </a:pPr>
                      <a:r>
                        <a:rPr lang="en-US" sz="1500" dirty="0">
                          <a:effectLst/>
                        </a:rPr>
                        <a:t>Protocol and method documentation</a:t>
                      </a:r>
                      <a:endParaRPr lang="en-US" sz="1500" dirty="0">
                        <a:effectLst/>
                        <a:latin typeface="Times New Roman"/>
                        <a:ea typeface="Times New Roman"/>
                      </a:endParaRPr>
                    </a:p>
                  </a:txBody>
                  <a:tcPr marL="16182" marR="16182"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930493">
                <a:tc>
                  <a:txBody>
                    <a:bodyPr/>
                    <a:lstStyle/>
                    <a:p>
                      <a:pPr marL="0" marR="0">
                        <a:spcBef>
                          <a:spcPts val="0"/>
                        </a:spcBef>
                        <a:spcAft>
                          <a:spcPts val="0"/>
                        </a:spcAft>
                      </a:pPr>
                      <a:r>
                        <a:rPr lang="en-US" sz="1500">
                          <a:effectLst/>
                        </a:rPr>
                        <a:t>ProtMethName</a:t>
                      </a:r>
                      <a:endParaRPr lang="en-US" sz="1500">
                        <a:effectLst/>
                        <a:latin typeface="Times New Roman"/>
                        <a:ea typeface="Times New Roman"/>
                      </a:endParaRPr>
                    </a:p>
                  </a:txBody>
                  <a:tcPr marL="16182" marR="16182" marT="0" marB="0"/>
                </a:tc>
                <a:tc>
                  <a:txBody>
                    <a:bodyPr/>
                    <a:lstStyle/>
                    <a:p>
                      <a:pPr marL="0" marR="0">
                        <a:spcBef>
                          <a:spcPts val="0"/>
                        </a:spcBef>
                        <a:spcAft>
                          <a:spcPts val="0"/>
                        </a:spcAft>
                      </a:pPr>
                      <a:r>
                        <a:rPr lang="en-US" sz="1500">
                          <a:effectLst/>
                        </a:rPr>
                        <a:t>The name(s) of all protocols and associated data collection and data analysis methods used to calculate the indicator estimate.</a:t>
                      </a:r>
                      <a:endParaRPr lang="en-US" sz="1500">
                        <a:effectLst/>
                        <a:latin typeface="Times New Roman"/>
                        <a:ea typeface="Times New Roman"/>
                      </a:endParaRPr>
                    </a:p>
                  </a:txBody>
                  <a:tcPr marL="16182" marR="16182" marT="0" marB="0"/>
                </a:tc>
                <a:tc>
                  <a:txBody>
                    <a:bodyPr/>
                    <a:lstStyle/>
                    <a:p>
                      <a:pPr marL="0" marR="0" algn="ctr">
                        <a:spcBef>
                          <a:spcPts val="0"/>
                        </a:spcBef>
                        <a:spcAft>
                          <a:spcPts val="0"/>
                        </a:spcAft>
                      </a:pPr>
                      <a:r>
                        <a:rPr lang="en-US" sz="1500" dirty="0">
                          <a:effectLst/>
                        </a:rPr>
                        <a:t>Memo</a:t>
                      </a:r>
                      <a:endParaRPr lang="en-US" sz="1500" dirty="0">
                        <a:effectLst/>
                        <a:latin typeface="Times New Roman"/>
                        <a:ea typeface="Times New Roman"/>
                      </a:endParaRPr>
                    </a:p>
                  </a:txBody>
                  <a:tcPr marL="16182" marR="16182" marT="0" marB="0"/>
                </a:tc>
                <a:tc>
                  <a:txBody>
                    <a:bodyPr/>
                    <a:lstStyle/>
                    <a:p>
                      <a:pPr marL="0" marR="0">
                        <a:spcBef>
                          <a:spcPts val="0"/>
                        </a:spcBef>
                        <a:spcAft>
                          <a:spcPts val="0"/>
                        </a:spcAft>
                      </a:pPr>
                      <a:r>
                        <a:rPr lang="en-US" sz="1500" dirty="0">
                          <a:effectLst/>
                        </a:rPr>
                        <a:t>Provide title of protocol and name(s) of relevant methods used.</a:t>
                      </a:r>
                    </a:p>
                    <a:p>
                      <a:pPr marL="0" marR="0">
                        <a:spcBef>
                          <a:spcPts val="0"/>
                        </a:spcBef>
                        <a:spcAft>
                          <a:spcPts val="0"/>
                        </a:spcAft>
                      </a:pPr>
                      <a:r>
                        <a:rPr lang="en-US" sz="1500" dirty="0">
                          <a:effectLst/>
                        </a:rPr>
                        <a:t> </a:t>
                      </a:r>
                    </a:p>
                    <a:p>
                      <a:pPr marL="0" marR="0">
                        <a:spcBef>
                          <a:spcPts val="0"/>
                        </a:spcBef>
                        <a:spcAft>
                          <a:spcPts val="0"/>
                        </a:spcAft>
                      </a:pPr>
                      <a:r>
                        <a:rPr lang="en-US" sz="1500" dirty="0">
                          <a:effectLst/>
                        </a:rPr>
                        <a:t>Documentation should include the </a:t>
                      </a:r>
                      <a:r>
                        <a:rPr lang="en-US" sz="1500" b="1" dirty="0">
                          <a:solidFill>
                            <a:srgbClr val="FF0000"/>
                          </a:solidFill>
                          <a:effectLst/>
                        </a:rPr>
                        <a:t>study design (including spatial, temporal, response and inference designs), annual implementation notes on variations from routine step by step procedures or design criteria, also known as survey design, description of field methodology and analytical approach.</a:t>
                      </a:r>
                      <a:endParaRPr lang="en-US" sz="1500" b="1" dirty="0">
                        <a:solidFill>
                          <a:srgbClr val="FF0000"/>
                        </a:solidFill>
                        <a:effectLst/>
                        <a:latin typeface="Times New Roman"/>
                        <a:ea typeface="Times New Roman"/>
                      </a:endParaRPr>
                    </a:p>
                  </a:txBody>
                  <a:tcPr marL="60266" marR="60266" marT="0" marB="0"/>
                </a:tc>
              </a:tr>
              <a:tr h="1116591">
                <a:tc>
                  <a:txBody>
                    <a:bodyPr/>
                    <a:lstStyle/>
                    <a:p>
                      <a:pPr marL="0" marR="0">
                        <a:spcBef>
                          <a:spcPts val="0"/>
                        </a:spcBef>
                        <a:spcAft>
                          <a:spcPts val="0"/>
                        </a:spcAft>
                      </a:pPr>
                      <a:r>
                        <a:rPr lang="en-US" sz="1500" dirty="0" err="1">
                          <a:effectLst/>
                        </a:rPr>
                        <a:t>ProtMethURL</a:t>
                      </a:r>
                      <a:endParaRPr lang="en-US" sz="1500" dirty="0">
                        <a:effectLst/>
                        <a:latin typeface="Times New Roman"/>
                        <a:ea typeface="Times New Roman"/>
                      </a:endParaRPr>
                    </a:p>
                  </a:txBody>
                  <a:tcPr marL="16182" marR="16182" marT="0" marB="0"/>
                </a:tc>
                <a:tc>
                  <a:txBody>
                    <a:bodyPr/>
                    <a:lstStyle/>
                    <a:p>
                      <a:pPr marL="0" marR="0">
                        <a:spcBef>
                          <a:spcPts val="0"/>
                        </a:spcBef>
                        <a:spcAft>
                          <a:spcPts val="0"/>
                        </a:spcAft>
                      </a:pPr>
                      <a:r>
                        <a:rPr lang="en-US" sz="1500" dirty="0">
                          <a:effectLst/>
                        </a:rPr>
                        <a:t>URL(s) for published protocols and methods describing the methodology and documenting the derivation of the indicator.  If published in MonitoringMethods.org, this link will provide access to study design information and all methods associated with the protocol.</a:t>
                      </a:r>
                      <a:endParaRPr lang="en-US" sz="1500" dirty="0">
                        <a:effectLst/>
                        <a:latin typeface="Times New Roman"/>
                        <a:ea typeface="Times New Roman"/>
                      </a:endParaRPr>
                    </a:p>
                  </a:txBody>
                  <a:tcPr marL="16182" marR="16182" marT="0" marB="0"/>
                </a:tc>
                <a:tc>
                  <a:txBody>
                    <a:bodyPr/>
                    <a:lstStyle/>
                    <a:p>
                      <a:pPr marL="0" marR="0" algn="ctr">
                        <a:spcBef>
                          <a:spcPts val="0"/>
                        </a:spcBef>
                        <a:spcAft>
                          <a:spcPts val="0"/>
                        </a:spcAft>
                      </a:pPr>
                      <a:r>
                        <a:rPr lang="en-US" sz="1500">
                          <a:effectLst/>
                        </a:rPr>
                        <a:t>Memo</a:t>
                      </a:r>
                      <a:endParaRPr lang="en-US" sz="1500">
                        <a:effectLst/>
                        <a:latin typeface="Times New Roman"/>
                        <a:ea typeface="Times New Roman"/>
                      </a:endParaRPr>
                    </a:p>
                  </a:txBody>
                  <a:tcPr marL="16182" marR="16182" marT="0" marB="0"/>
                </a:tc>
                <a:tc>
                  <a:txBody>
                    <a:bodyPr/>
                    <a:lstStyle/>
                    <a:p>
                      <a:pPr marL="0" marR="0">
                        <a:spcBef>
                          <a:spcPts val="0"/>
                        </a:spcBef>
                        <a:spcAft>
                          <a:spcPts val="0"/>
                        </a:spcAft>
                      </a:pPr>
                      <a:r>
                        <a:rPr lang="en-US" sz="1500" dirty="0">
                          <a:effectLst/>
                        </a:rPr>
                        <a:t>Provide URL(s) to source documentation of methodology.  For </a:t>
                      </a:r>
                      <a:r>
                        <a:rPr lang="en-US" sz="1500" b="1" dirty="0">
                          <a:solidFill>
                            <a:srgbClr val="FF0000"/>
                          </a:solidFill>
                          <a:effectLst/>
                        </a:rPr>
                        <a:t>MonitoringMethods.org provide link  to the protocol</a:t>
                      </a:r>
                      <a:r>
                        <a:rPr lang="en-US" sz="1500" dirty="0">
                          <a:solidFill>
                            <a:schemeClr val="tx1"/>
                          </a:solidFill>
                          <a:effectLst/>
                        </a:rPr>
                        <a:t>.  Methods documentation should include survey design, description of field methodology and analytical approach.  </a:t>
                      </a:r>
                      <a:r>
                        <a:rPr lang="en-US" sz="1500" b="1" dirty="0">
                          <a:solidFill>
                            <a:srgbClr val="FF0000"/>
                          </a:solidFill>
                          <a:effectLst/>
                        </a:rPr>
                        <a:t>URL links may be to online methods documentation resources like MonitoringMethods.org,</a:t>
                      </a:r>
                      <a:r>
                        <a:rPr lang="en-US" sz="1500" dirty="0">
                          <a:solidFill>
                            <a:srgbClr val="FF0000"/>
                          </a:solidFill>
                          <a:effectLst/>
                        </a:rPr>
                        <a:t> </a:t>
                      </a:r>
                      <a:r>
                        <a:rPr lang="en-US" sz="1500" dirty="0">
                          <a:effectLst/>
                        </a:rPr>
                        <a:t>other online resources, or online literature.</a:t>
                      </a:r>
                    </a:p>
                    <a:p>
                      <a:pPr marL="0" marR="0">
                        <a:spcBef>
                          <a:spcPts val="0"/>
                        </a:spcBef>
                        <a:spcAft>
                          <a:spcPts val="0"/>
                        </a:spcAft>
                      </a:pPr>
                      <a:r>
                        <a:rPr lang="en-US" sz="1500" dirty="0">
                          <a:effectLst/>
                        </a:rPr>
                        <a:t> </a:t>
                      </a:r>
                    </a:p>
                    <a:p>
                      <a:pPr marL="0" marR="0">
                        <a:spcBef>
                          <a:spcPts val="0"/>
                        </a:spcBef>
                        <a:spcAft>
                          <a:spcPts val="0"/>
                        </a:spcAft>
                      </a:pPr>
                      <a:r>
                        <a:rPr lang="en-US" sz="1500" b="1" dirty="0">
                          <a:solidFill>
                            <a:srgbClr val="FF0000"/>
                          </a:solidFill>
                          <a:effectLst/>
                        </a:rPr>
                        <a:t>If methodology is unchanged from a previous year, use the previous link references.  If methodology changed for this estimate, provide a new link.</a:t>
                      </a:r>
                      <a:endParaRPr lang="en-US" sz="1500" b="1" dirty="0">
                        <a:solidFill>
                          <a:srgbClr val="FF0000"/>
                        </a:solidFill>
                        <a:effectLst/>
                        <a:latin typeface="Times New Roman"/>
                        <a:ea typeface="Times New Roman"/>
                      </a:endParaRPr>
                    </a:p>
                  </a:txBody>
                  <a:tcPr marL="60266" marR="60266" marT="0" marB="0"/>
                </a:tc>
              </a:tr>
            </a:tbl>
          </a:graphicData>
        </a:graphic>
      </p:graphicFrame>
    </p:spTree>
    <p:extLst>
      <p:ext uri="{BB962C8B-B14F-4D97-AF65-F5344CB8AC3E}">
        <p14:creationId xmlns:p14="http://schemas.microsoft.com/office/powerpoint/2010/main" val="1068280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bwMode="auto">
          <a:xfrm>
            <a:off x="457200" y="0"/>
            <a:ext cx="9144000" cy="808038"/>
          </a:xfrm>
        </p:spPr>
        <p:txBody>
          <a:bodyPr wrap="square" lIns="91440" tIns="45720" rIns="91440" bIns="45720" numCol="1" anchorCtr="0" compatLnSpc="1">
            <a:prstTxWarp prst="textNoShape">
              <a:avLst/>
            </a:prstTxWarp>
            <a:normAutofit fontScale="90000"/>
          </a:bodyPr>
          <a:lstStyle/>
          <a:p>
            <a:pPr algn="l">
              <a:defRPr/>
            </a:pPr>
            <a:r>
              <a:rPr lang="en-US" sz="3200" b="1" dirty="0" smtClean="0">
                <a:latin typeface="Trebuchet MS" panose="020B0603020202020204" pitchFamily="34" charset="0"/>
              </a:rPr>
              <a:t>Coordinate Assessments Requirements Metadata</a:t>
            </a:r>
            <a:endParaRPr lang="en-US" sz="3200" b="1" dirty="0">
              <a:latin typeface="Trebuchet MS" panose="020B0603020202020204" pitchFamily="34" charset="0"/>
            </a:endParaRPr>
          </a:p>
        </p:txBody>
      </p:sp>
      <p:sp>
        <p:nvSpPr>
          <p:cNvPr id="2" name="Slide Number Placeholder 1"/>
          <p:cNvSpPr>
            <a:spLocks noGrp="1"/>
          </p:cNvSpPr>
          <p:nvPr>
            <p:ph type="sldNum" sz="quarter" idx="12"/>
          </p:nvPr>
        </p:nvSpPr>
        <p:spPr/>
        <p:txBody>
          <a:bodyPr/>
          <a:lstStyle/>
          <a:p>
            <a:fld id="{3A8180EB-009D-4EC0-95F8-EE7005A25040}" type="slidenum">
              <a:rPr lang="en-US" smtClean="0"/>
              <a:t>6</a:t>
            </a:fld>
            <a:endParaRPr lang="en-US" dirty="0"/>
          </a:p>
        </p:txBody>
      </p:sp>
      <p:cxnSp>
        <p:nvCxnSpPr>
          <p:cNvPr id="6" name="Straight Connector 5"/>
          <p:cNvCxnSpPr/>
          <p:nvPr/>
        </p:nvCxnSpPr>
        <p:spPr>
          <a:xfrm>
            <a:off x="533400" y="762000"/>
            <a:ext cx="7391400" cy="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380013893"/>
              </p:ext>
            </p:extLst>
          </p:nvPr>
        </p:nvGraphicFramePr>
        <p:xfrm>
          <a:off x="76200" y="1"/>
          <a:ext cx="9043737" cy="6528613"/>
        </p:xfrm>
        <a:graphic>
          <a:graphicData uri="http://schemas.openxmlformats.org/drawingml/2006/table">
            <a:tbl>
              <a:tblPr>
                <a:tableStyleId>{5C22544A-7EE6-4342-B048-85BDC9FD1C3A}</a:tableStyleId>
              </a:tblPr>
              <a:tblGrid>
                <a:gridCol w="1391692"/>
                <a:gridCol w="1961108"/>
                <a:gridCol w="585537"/>
                <a:gridCol w="5105400"/>
              </a:tblGrid>
              <a:tr h="300330">
                <a:tc gridSpan="4">
                  <a:txBody>
                    <a:bodyPr/>
                    <a:lstStyle/>
                    <a:p>
                      <a:pPr marL="0" marR="0" algn="ctr">
                        <a:spcBef>
                          <a:spcPts val="0"/>
                        </a:spcBef>
                        <a:spcAft>
                          <a:spcPts val="0"/>
                        </a:spcAft>
                      </a:pPr>
                      <a:r>
                        <a:rPr lang="en-US" sz="1500" dirty="0">
                          <a:effectLst/>
                        </a:rPr>
                        <a:t>Protocol and method documentation</a:t>
                      </a:r>
                      <a:endParaRPr lang="en-US" sz="1500" dirty="0">
                        <a:effectLst/>
                        <a:latin typeface="Times New Roman"/>
                        <a:ea typeface="Times New Roman"/>
                      </a:endParaRPr>
                    </a:p>
                  </a:txBody>
                  <a:tcPr marL="16182" marR="16182"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3636466">
                <a:tc>
                  <a:txBody>
                    <a:bodyPr/>
                    <a:lstStyle/>
                    <a:p>
                      <a:pPr marL="0" marR="0">
                        <a:spcBef>
                          <a:spcPts val="0"/>
                        </a:spcBef>
                        <a:spcAft>
                          <a:spcPts val="0"/>
                        </a:spcAft>
                      </a:pPr>
                      <a:r>
                        <a:rPr lang="en-US" sz="1400" dirty="0" err="1">
                          <a:effectLst/>
                        </a:rPr>
                        <a:t>ProtMethDocumentation</a:t>
                      </a:r>
                      <a:endParaRPr lang="en-US" sz="1400" dirty="0">
                        <a:effectLst/>
                        <a:latin typeface="Times New Roman"/>
                        <a:ea typeface="Times New Roman"/>
                      </a:endParaRPr>
                    </a:p>
                  </a:txBody>
                  <a:tcPr marL="16182" marR="16182" marT="0" marB="0"/>
                </a:tc>
                <a:tc>
                  <a:txBody>
                    <a:bodyPr/>
                    <a:lstStyle/>
                    <a:p>
                      <a:pPr marL="0" marR="0">
                        <a:spcBef>
                          <a:spcPts val="0"/>
                        </a:spcBef>
                        <a:spcAft>
                          <a:spcPts val="0"/>
                        </a:spcAft>
                      </a:pPr>
                      <a:r>
                        <a:rPr lang="en-US" sz="1400" dirty="0">
                          <a:effectLst/>
                        </a:rPr>
                        <a:t>Citation or documentation that describes the protocol and/or method(s) listed in the </a:t>
                      </a:r>
                      <a:r>
                        <a:rPr lang="en-US" sz="1400" dirty="0" err="1">
                          <a:effectLst/>
                        </a:rPr>
                        <a:t>ProtMethName</a:t>
                      </a:r>
                      <a:r>
                        <a:rPr lang="en-US" sz="1400" dirty="0">
                          <a:effectLst/>
                        </a:rPr>
                        <a:t> field.  Include references not documented in MonitoringMethods.org, such as reports, journal articles or other publications that describe the survey design, field methodology and analytical approach used to derive the indicator estimate.</a:t>
                      </a:r>
                      <a:endParaRPr lang="en-US" sz="1400" dirty="0">
                        <a:effectLst/>
                        <a:latin typeface="Times New Roman"/>
                        <a:ea typeface="Times New Roman"/>
                      </a:endParaRPr>
                    </a:p>
                  </a:txBody>
                  <a:tcPr marL="16182" marR="16182" marT="0" marB="0"/>
                </a:tc>
                <a:tc>
                  <a:txBody>
                    <a:bodyPr/>
                    <a:lstStyle/>
                    <a:p>
                      <a:pPr marL="0" marR="0" algn="ctr">
                        <a:spcBef>
                          <a:spcPts val="0"/>
                        </a:spcBef>
                        <a:spcAft>
                          <a:spcPts val="0"/>
                        </a:spcAft>
                      </a:pPr>
                      <a:r>
                        <a:rPr lang="en-US" sz="1400" dirty="0">
                          <a:effectLst/>
                        </a:rPr>
                        <a:t>Memo</a:t>
                      </a:r>
                      <a:endParaRPr lang="en-US" sz="1400" dirty="0">
                        <a:effectLst/>
                        <a:latin typeface="Times New Roman"/>
                        <a:ea typeface="Times New Roman"/>
                      </a:endParaRPr>
                    </a:p>
                  </a:txBody>
                  <a:tcPr marL="16182" marR="16182" marT="0" marB="0"/>
                </a:tc>
                <a:tc>
                  <a:txBody>
                    <a:bodyPr/>
                    <a:lstStyle/>
                    <a:p>
                      <a:pPr marL="0" marR="0">
                        <a:spcBef>
                          <a:spcPts val="0"/>
                        </a:spcBef>
                        <a:spcAft>
                          <a:spcPts val="0"/>
                        </a:spcAft>
                      </a:pPr>
                      <a:r>
                        <a:rPr lang="en-US" sz="1400" dirty="0">
                          <a:effectLst/>
                        </a:rPr>
                        <a:t>Provide a citation(s) to documentation of the methodology used.  This may be in the form of reports, journal articles, or other publications that describe the study design (including spatial, temporal, response and inference designs), variations from routine step by step procedures or design criteria, description of field methodology and analytical approach.  If the methodology is not yet published, either insert here, or describe in a separate document and make it available online (provide the URL).  </a:t>
                      </a:r>
                      <a:r>
                        <a:rPr lang="en-US" sz="1400" b="1" dirty="0">
                          <a:solidFill>
                            <a:srgbClr val="FF0000"/>
                          </a:solidFill>
                          <a:effectLst/>
                        </a:rPr>
                        <a:t>Leave this field blank if methodology is described in MonitoringMethods.org.</a:t>
                      </a:r>
                    </a:p>
                    <a:p>
                      <a:pPr marL="0" marR="0">
                        <a:spcBef>
                          <a:spcPts val="0"/>
                        </a:spcBef>
                        <a:spcAft>
                          <a:spcPts val="0"/>
                        </a:spcAft>
                      </a:pPr>
                      <a:r>
                        <a:rPr lang="en-US" sz="1400" dirty="0">
                          <a:solidFill>
                            <a:srgbClr val="FF0000"/>
                          </a:solidFill>
                          <a:effectLst/>
                        </a:rPr>
                        <a:t> </a:t>
                      </a:r>
                    </a:p>
                    <a:p>
                      <a:pPr marL="0" marR="0">
                        <a:spcBef>
                          <a:spcPts val="0"/>
                        </a:spcBef>
                        <a:spcAft>
                          <a:spcPts val="0"/>
                        </a:spcAft>
                      </a:pPr>
                      <a:r>
                        <a:rPr lang="en-US" sz="1400" dirty="0">
                          <a:effectLst/>
                        </a:rPr>
                        <a:t>Note:  If there is no link to a cited document online, provide a copy of the document to the </a:t>
                      </a:r>
                      <a:r>
                        <a:rPr lang="en-US" sz="1400" dirty="0" err="1">
                          <a:effectLst/>
                        </a:rPr>
                        <a:t>StreamNet</a:t>
                      </a:r>
                      <a:r>
                        <a:rPr lang="en-US" sz="1400" dirty="0">
                          <a:effectLst/>
                        </a:rPr>
                        <a:t> Library (streamnetlibrary.org).  The library will scan the document and provide a URL.  Post the URL in the </a:t>
                      </a:r>
                      <a:r>
                        <a:rPr lang="en-US" sz="1400" dirty="0" err="1">
                          <a:effectLst/>
                        </a:rPr>
                        <a:t>ProtMethURL</a:t>
                      </a:r>
                      <a:r>
                        <a:rPr lang="en-US" sz="1400" dirty="0">
                          <a:effectLst/>
                        </a:rPr>
                        <a:t> field.</a:t>
                      </a:r>
                    </a:p>
                    <a:p>
                      <a:pPr marL="0" marR="0">
                        <a:spcBef>
                          <a:spcPts val="0"/>
                        </a:spcBef>
                        <a:spcAft>
                          <a:spcPts val="0"/>
                        </a:spcAft>
                      </a:pPr>
                      <a:r>
                        <a:rPr lang="en-US" sz="1400" dirty="0">
                          <a:effectLst/>
                        </a:rPr>
                        <a:t> </a:t>
                      </a:r>
                    </a:p>
                    <a:p>
                      <a:pPr marL="0" marR="0">
                        <a:spcBef>
                          <a:spcPts val="0"/>
                        </a:spcBef>
                        <a:spcAft>
                          <a:spcPts val="0"/>
                        </a:spcAft>
                      </a:pPr>
                      <a:r>
                        <a:rPr lang="en-US" sz="1400" dirty="0">
                          <a:effectLst/>
                        </a:rPr>
                        <a:t>If methodology is unchanged from a previous year, use the previous link or reference citation. </a:t>
                      </a:r>
                      <a:r>
                        <a:rPr lang="en-US" sz="1400" dirty="0">
                          <a:solidFill>
                            <a:schemeClr val="tx1"/>
                          </a:solidFill>
                          <a:effectLst/>
                        </a:rPr>
                        <a:t> If methodology changed, provide a new link or reference citation.</a:t>
                      </a:r>
                      <a:endParaRPr lang="en-US" sz="1400" dirty="0">
                        <a:solidFill>
                          <a:schemeClr val="tx1"/>
                        </a:solidFill>
                        <a:effectLst/>
                        <a:latin typeface="Times New Roman"/>
                        <a:ea typeface="Times New Roman"/>
                      </a:endParaRPr>
                    </a:p>
                  </a:txBody>
                  <a:tcPr marL="60266" marR="60266" marT="0" marB="0"/>
                </a:tc>
              </a:tr>
              <a:tr h="2387803">
                <a:tc>
                  <a:txBody>
                    <a:bodyPr/>
                    <a:lstStyle/>
                    <a:p>
                      <a:pPr marL="0" marR="0">
                        <a:spcBef>
                          <a:spcPts val="0"/>
                        </a:spcBef>
                        <a:spcAft>
                          <a:spcPts val="0"/>
                        </a:spcAft>
                      </a:pPr>
                      <a:r>
                        <a:rPr lang="en-US" sz="1400">
                          <a:effectLst/>
                        </a:rPr>
                        <a:t>MethodAdjustments</a:t>
                      </a:r>
                      <a:endParaRPr lang="en-US" sz="1400">
                        <a:effectLst/>
                        <a:latin typeface="Times New Roman"/>
                        <a:ea typeface="Times New Roman"/>
                      </a:endParaRPr>
                    </a:p>
                  </a:txBody>
                  <a:tcPr marL="16182" marR="16182" marT="0" marB="0"/>
                </a:tc>
                <a:tc>
                  <a:txBody>
                    <a:bodyPr/>
                    <a:lstStyle/>
                    <a:p>
                      <a:pPr marL="0" marR="0">
                        <a:spcBef>
                          <a:spcPts val="0"/>
                        </a:spcBef>
                        <a:spcAft>
                          <a:spcPts val="0"/>
                        </a:spcAft>
                      </a:pPr>
                      <a:r>
                        <a:rPr lang="en-US" sz="1400" dirty="0">
                          <a:effectLst/>
                        </a:rPr>
                        <a:t>Minor adjustments to a method in a given year that are not described in the method citations above but are important.</a:t>
                      </a:r>
                      <a:endParaRPr lang="en-US" sz="1400" dirty="0">
                        <a:effectLst/>
                        <a:latin typeface="Times New Roman"/>
                        <a:ea typeface="Times New Roman"/>
                      </a:endParaRPr>
                    </a:p>
                  </a:txBody>
                  <a:tcPr marL="16182" marR="16182" marT="0" marB="0"/>
                </a:tc>
                <a:tc>
                  <a:txBody>
                    <a:bodyPr/>
                    <a:lstStyle/>
                    <a:p>
                      <a:pPr marL="0" marR="0" algn="ctr">
                        <a:spcBef>
                          <a:spcPts val="0"/>
                        </a:spcBef>
                        <a:spcAft>
                          <a:spcPts val="0"/>
                        </a:spcAft>
                      </a:pPr>
                      <a:r>
                        <a:rPr lang="en-US" sz="1400">
                          <a:effectLst/>
                        </a:rPr>
                        <a:t>Memo</a:t>
                      </a:r>
                      <a:endParaRPr lang="en-US" sz="1400">
                        <a:effectLst/>
                        <a:latin typeface="Times New Roman"/>
                        <a:ea typeface="Times New Roman"/>
                      </a:endParaRPr>
                    </a:p>
                  </a:txBody>
                  <a:tcPr marL="16182" marR="16182" marT="0" marB="0"/>
                </a:tc>
                <a:tc>
                  <a:txBody>
                    <a:bodyPr/>
                    <a:lstStyle/>
                    <a:p>
                      <a:pPr marL="0" marR="0">
                        <a:spcBef>
                          <a:spcPts val="0"/>
                        </a:spcBef>
                        <a:spcAft>
                          <a:spcPts val="0"/>
                        </a:spcAft>
                      </a:pPr>
                      <a:r>
                        <a:rPr lang="en-US" sz="1400" dirty="0">
                          <a:effectLst/>
                        </a:rPr>
                        <a:t>Give a brief description of changes or adjustments to a standard method if they are NOT described in the methods documentation already provided.  If multiple documentation sources are cited, be sure to indicate which method from which document was adjusted.</a:t>
                      </a:r>
                    </a:p>
                    <a:p>
                      <a:pPr marL="0" marR="0">
                        <a:spcBef>
                          <a:spcPts val="0"/>
                        </a:spcBef>
                        <a:spcAft>
                          <a:spcPts val="0"/>
                        </a:spcAft>
                      </a:pPr>
                      <a:r>
                        <a:rPr lang="en-US" sz="1400" dirty="0">
                          <a:effectLst/>
                        </a:rPr>
                        <a:t> </a:t>
                      </a:r>
                    </a:p>
                    <a:p>
                      <a:pPr marL="0" marR="0">
                        <a:spcBef>
                          <a:spcPts val="0"/>
                        </a:spcBef>
                        <a:spcAft>
                          <a:spcPts val="0"/>
                        </a:spcAft>
                      </a:pPr>
                      <a:r>
                        <a:rPr lang="en-US" sz="1400" b="1" dirty="0">
                          <a:solidFill>
                            <a:srgbClr val="FF0000"/>
                          </a:solidFill>
                          <a:effectLst/>
                        </a:rPr>
                        <a:t>In MonitoringMethods.org, documentation of changes or adjustments to methods or protocols can be described in the Implementation Notes section of each published method or protocol.</a:t>
                      </a:r>
                      <a:endParaRPr lang="en-US" sz="1400" b="1" dirty="0">
                        <a:solidFill>
                          <a:srgbClr val="FF0000"/>
                        </a:solidFill>
                        <a:effectLst/>
                        <a:latin typeface="Times New Roman"/>
                        <a:ea typeface="Times New Roman"/>
                      </a:endParaRPr>
                    </a:p>
                  </a:txBody>
                  <a:tcPr marL="60266" marR="60266" marT="0" marB="0"/>
                </a:tc>
              </a:tr>
            </a:tbl>
          </a:graphicData>
        </a:graphic>
      </p:graphicFrame>
    </p:spTree>
    <p:extLst>
      <p:ext uri="{BB962C8B-B14F-4D97-AF65-F5344CB8AC3E}">
        <p14:creationId xmlns:p14="http://schemas.microsoft.com/office/powerpoint/2010/main" val="27921814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quarter" idx="4294967295"/>
          </p:nvPr>
        </p:nvSpPr>
        <p:spPr>
          <a:xfrm>
            <a:off x="996956" y="4851400"/>
            <a:ext cx="8013700" cy="1320800"/>
          </a:xfrm>
        </p:spPr>
        <p:txBody>
          <a:bodyPr>
            <a:noAutofit/>
          </a:bodyPr>
          <a:lstStyle/>
          <a:p>
            <a:pPr marL="0" indent="0" eaLnBrk="1" hangingPunct="1">
              <a:buNone/>
            </a:pPr>
            <a:r>
              <a:rPr lang="en-US" sz="2400" dirty="0">
                <a:ea typeface="ＭＳ Ｐゴシック" pitchFamily="34" charset="-128"/>
              </a:rPr>
              <a:t> </a:t>
            </a:r>
            <a:r>
              <a:rPr lang="en-US" sz="2400" dirty="0" smtClean="0">
                <a:ea typeface="ＭＳ Ｐゴシック" pitchFamily="34" charset="-128"/>
              </a:rPr>
              <a:t>  </a:t>
            </a:r>
          </a:p>
          <a:p>
            <a:pPr lvl="1" eaLnBrk="1" hangingPunct="1"/>
            <a:endParaRPr lang="en-US" sz="2400" dirty="0" smtClean="0">
              <a:ea typeface="ＭＳ Ｐゴシック" pitchFamily="34" charset="-128"/>
            </a:endParaRPr>
          </a:p>
        </p:txBody>
      </p:sp>
      <p:grpSp>
        <p:nvGrpSpPr>
          <p:cNvPr id="3" name="Group 2"/>
          <p:cNvGrpSpPr/>
          <p:nvPr/>
        </p:nvGrpSpPr>
        <p:grpSpPr>
          <a:xfrm>
            <a:off x="-61913" y="0"/>
            <a:ext cx="9267826" cy="6872068"/>
            <a:chOff x="-61913" y="0"/>
            <a:chExt cx="9267826" cy="6872068"/>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13" y="0"/>
              <a:ext cx="9267826" cy="422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7231"/>
            <a:stretch/>
          </p:blipFill>
          <p:spPr bwMode="auto">
            <a:xfrm>
              <a:off x="-23813" y="3757978"/>
              <a:ext cx="9191626" cy="31140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7097215" y="3299020"/>
              <a:ext cx="142657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756103"/>
              <a:ext cx="1828800" cy="14501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9" name="Content Placeholder 2"/>
          <p:cNvSpPr>
            <a:spLocks noGrp="1"/>
          </p:cNvSpPr>
          <p:nvPr>
            <p:ph sz="quarter" idx="4294967295"/>
          </p:nvPr>
        </p:nvSpPr>
        <p:spPr>
          <a:xfrm>
            <a:off x="5181600" y="3505200"/>
            <a:ext cx="3962400" cy="2286000"/>
          </a:xfrm>
          <a:solidFill>
            <a:schemeClr val="tx2">
              <a:lumMod val="50000"/>
              <a:alpha val="83000"/>
            </a:schemeClr>
          </a:solidFill>
          <a:effectLst>
            <a:glow rad="101600">
              <a:schemeClr val="accent5">
                <a:satMod val="175000"/>
                <a:alpha val="40000"/>
              </a:schemeClr>
            </a:glow>
            <a:outerShdw blurRad="342900" dist="38100" dir="5400000" sx="104000" sy="104000" algn="tr" rotWithShape="0">
              <a:prstClr val="black">
                <a:alpha val="30000"/>
              </a:prstClr>
            </a:outerShdw>
            <a:softEdge rad="63500"/>
          </a:effectLst>
        </p:spPr>
        <p:txBody>
          <a:bodyPr>
            <a:normAutofit fontScale="92500"/>
          </a:bodyPr>
          <a:lstStyle/>
          <a:p>
            <a:pPr eaLnBrk="1" hangingPunct="1">
              <a:buFont typeface="Wingdings" pitchFamily="2" charset="2"/>
              <a:buChar char="Ø"/>
            </a:pPr>
            <a:r>
              <a:rPr lang="en-US" sz="2200" dirty="0" smtClean="0">
                <a:solidFill>
                  <a:schemeClr val="bg1">
                    <a:lumMod val="95000"/>
                  </a:schemeClr>
                </a:solidFill>
                <a:ea typeface="ＭＳ Ｐゴシック" pitchFamily="34" charset="-128"/>
              </a:rPr>
              <a:t>Promote consistent documentation</a:t>
            </a:r>
          </a:p>
          <a:p>
            <a:pPr eaLnBrk="1" hangingPunct="1">
              <a:buFont typeface="Wingdings" pitchFamily="2" charset="2"/>
              <a:buChar char="Ø"/>
            </a:pPr>
            <a:r>
              <a:rPr lang="en-US" sz="2200" dirty="0" smtClean="0">
                <a:solidFill>
                  <a:schemeClr val="bg1">
                    <a:lumMod val="95000"/>
                  </a:schemeClr>
                </a:solidFill>
                <a:ea typeface="ＭＳ Ｐゴシック" pitchFamily="34" charset="-128"/>
              </a:rPr>
              <a:t>Improve access to information</a:t>
            </a:r>
          </a:p>
          <a:p>
            <a:pPr eaLnBrk="1" hangingPunct="1">
              <a:buFont typeface="Wingdings" pitchFamily="2" charset="2"/>
              <a:buChar char="Ø"/>
            </a:pPr>
            <a:r>
              <a:rPr lang="en-US" sz="2200" dirty="0" smtClean="0">
                <a:solidFill>
                  <a:schemeClr val="bg1">
                    <a:lumMod val="95000"/>
                  </a:schemeClr>
                </a:solidFill>
                <a:ea typeface="ＭＳ Ｐゴシック" pitchFamily="34" charset="-128"/>
              </a:rPr>
              <a:t>Promote community discussions</a:t>
            </a:r>
          </a:p>
          <a:p>
            <a:pPr eaLnBrk="1" hangingPunct="1">
              <a:buFont typeface="Wingdings" pitchFamily="2" charset="2"/>
              <a:buChar char="Ø"/>
            </a:pPr>
            <a:r>
              <a:rPr lang="en-US" sz="2200" dirty="0" smtClean="0">
                <a:solidFill>
                  <a:schemeClr val="bg1">
                    <a:lumMod val="95000"/>
                  </a:schemeClr>
                </a:solidFill>
                <a:ea typeface="ＭＳ Ｐゴシック" pitchFamily="34" charset="-128"/>
              </a:rPr>
              <a:t>Identify best practices</a:t>
            </a:r>
          </a:p>
          <a:p>
            <a:pPr eaLnBrk="1" hangingPunct="1">
              <a:buFont typeface="Wingdings" pitchFamily="2" charset="2"/>
              <a:buChar char="Ø"/>
            </a:pPr>
            <a:r>
              <a:rPr lang="en-US" sz="2200" dirty="0" smtClean="0">
                <a:solidFill>
                  <a:schemeClr val="bg1">
                    <a:lumMod val="95000"/>
                  </a:schemeClr>
                </a:solidFill>
                <a:ea typeface="ＭＳ Ｐゴシック" pitchFamily="34" charset="-128"/>
              </a:rPr>
              <a:t>Streamline </a:t>
            </a:r>
            <a:r>
              <a:rPr lang="en-US" sz="2200" dirty="0">
                <a:solidFill>
                  <a:schemeClr val="bg1">
                    <a:lumMod val="95000"/>
                  </a:schemeClr>
                </a:solidFill>
                <a:ea typeface="ＭＳ Ｐゴシック" pitchFamily="34" charset="-128"/>
              </a:rPr>
              <a:t>creation of metadata</a:t>
            </a:r>
          </a:p>
          <a:p>
            <a:pPr eaLnBrk="1" hangingPunct="1">
              <a:buFont typeface="Wingdings" pitchFamily="2" charset="2"/>
              <a:buChar char="Ø"/>
            </a:pPr>
            <a:endParaRPr lang="en-US" sz="2400" dirty="0" smtClean="0">
              <a:solidFill>
                <a:schemeClr val="bg1">
                  <a:lumMod val="95000"/>
                </a:schemeClr>
              </a:solidFill>
              <a:ea typeface="ＭＳ Ｐゴシック" pitchFamily="34" charset="-128"/>
            </a:endParaRPr>
          </a:p>
        </p:txBody>
      </p:sp>
    </p:spTree>
    <p:extLst>
      <p:ext uri="{BB962C8B-B14F-4D97-AF65-F5344CB8AC3E}">
        <p14:creationId xmlns:p14="http://schemas.microsoft.com/office/powerpoint/2010/main" val="2424460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normAutofit/>
          </a:bodyPr>
          <a:lstStyle/>
          <a:p>
            <a:pPr algn="l">
              <a:defRPr/>
            </a:pPr>
            <a:r>
              <a:rPr lang="en-US" sz="3200" b="1" dirty="0" smtClean="0"/>
              <a:t>Benefits of Using Monitoring Methods </a:t>
            </a:r>
            <a:endParaRPr lang="en-US" sz="3200" b="1" dirty="0"/>
          </a:p>
        </p:txBody>
      </p:sp>
      <p:sp>
        <p:nvSpPr>
          <p:cNvPr id="8" name="Content Placeholder 2"/>
          <p:cNvSpPr txBox="1">
            <a:spLocks/>
          </p:cNvSpPr>
          <p:nvPr/>
        </p:nvSpPr>
        <p:spPr>
          <a:xfrm>
            <a:off x="457200" y="914400"/>
            <a:ext cx="8229600" cy="5715000"/>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800" dirty="0" smtClean="0"/>
              <a:t>Structured, consistent  information</a:t>
            </a:r>
          </a:p>
          <a:p>
            <a:pPr lvl="1"/>
            <a:r>
              <a:rPr lang="en-US" sz="3800" dirty="0" smtClean="0"/>
              <a:t> allows comparisons of Protocols &amp; Methods</a:t>
            </a:r>
          </a:p>
          <a:p>
            <a:r>
              <a:rPr lang="en-US" sz="3800" dirty="0" smtClean="0"/>
              <a:t>Precise documentation </a:t>
            </a:r>
            <a:r>
              <a:rPr lang="en-US" sz="3800" dirty="0"/>
              <a:t>allows </a:t>
            </a:r>
            <a:r>
              <a:rPr lang="en-US" sz="3800" dirty="0" smtClean="0"/>
              <a:t>methods to be repeated</a:t>
            </a:r>
            <a:endParaRPr lang="en-US" sz="3800" dirty="0"/>
          </a:p>
          <a:p>
            <a:r>
              <a:rPr lang="en-US" sz="3800" dirty="0" smtClean="0"/>
              <a:t>Documents </a:t>
            </a:r>
            <a:r>
              <a:rPr lang="en-US" sz="3800" dirty="0"/>
              <a:t>all categories </a:t>
            </a:r>
            <a:r>
              <a:rPr lang="en-US" sz="3800" dirty="0" smtClean="0"/>
              <a:t>in </a:t>
            </a:r>
            <a:r>
              <a:rPr lang="en-US" sz="3800" dirty="0"/>
              <a:t>the CAX </a:t>
            </a:r>
            <a:r>
              <a:rPr lang="en-US" sz="3800" dirty="0" smtClean="0"/>
              <a:t>Standard</a:t>
            </a:r>
            <a:endParaRPr lang="en-US" sz="3800" dirty="0"/>
          </a:p>
          <a:p>
            <a:r>
              <a:rPr lang="en-US" sz="3800" dirty="0" smtClean="0"/>
              <a:t>Library of methods that can be reused and customized to reflect project specific alterations </a:t>
            </a:r>
          </a:p>
          <a:p>
            <a:pPr lvl="1"/>
            <a:r>
              <a:rPr lang="en-US" sz="3800" dirty="0" smtClean="0"/>
              <a:t>732 published methods; over 50 are from the published AFS Salmonid </a:t>
            </a:r>
            <a:r>
              <a:rPr lang="en-US" sz="3800" dirty="0"/>
              <a:t>Field </a:t>
            </a:r>
            <a:r>
              <a:rPr lang="en-US" sz="3800" dirty="0" smtClean="0"/>
              <a:t>Protocols, Fisheries Techniques or Standard Methods </a:t>
            </a:r>
            <a:r>
              <a:rPr lang="en-US" sz="3800" dirty="0"/>
              <a:t>for </a:t>
            </a:r>
            <a:r>
              <a:rPr lang="en-US" sz="3800" dirty="0" smtClean="0"/>
              <a:t>N. </a:t>
            </a:r>
            <a:r>
              <a:rPr lang="en-US" sz="3800" dirty="0"/>
              <a:t>A</a:t>
            </a:r>
            <a:r>
              <a:rPr lang="en-US" sz="3800" dirty="0" smtClean="0"/>
              <a:t>merican </a:t>
            </a:r>
            <a:r>
              <a:rPr lang="en-US" sz="3800" dirty="0"/>
              <a:t>F</a:t>
            </a:r>
            <a:r>
              <a:rPr lang="en-US" sz="3800" dirty="0" smtClean="0"/>
              <a:t>reshwater Fishes books</a:t>
            </a:r>
          </a:p>
          <a:p>
            <a:r>
              <a:rPr lang="en-US" sz="3800" dirty="0" smtClean="0"/>
              <a:t>Easy </a:t>
            </a:r>
            <a:r>
              <a:rPr lang="en-US" sz="3800" dirty="0"/>
              <a:t>to document and track yearly changes to Protocols and </a:t>
            </a:r>
            <a:r>
              <a:rPr lang="en-US" sz="3800" dirty="0" smtClean="0"/>
              <a:t>Methods</a:t>
            </a:r>
          </a:p>
          <a:p>
            <a:pPr marL="0" indent="0">
              <a:buNone/>
            </a:pPr>
            <a:endParaRPr lang="en-US" dirty="0" smtClean="0"/>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30043911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229600" cy="1143000"/>
          </a:xfrm>
        </p:spPr>
        <p:txBody>
          <a:bodyPr>
            <a:normAutofit/>
          </a:bodyPr>
          <a:lstStyle/>
          <a:p>
            <a:pPr algn="l">
              <a:defRPr/>
            </a:pPr>
            <a:r>
              <a:rPr lang="en-US" sz="3200" b="1" dirty="0" smtClean="0"/>
              <a:t>PNAMP is Working to Streamline Documentation in Monitoring Methods</a:t>
            </a:r>
            <a:endParaRPr lang="en-US" sz="3200" b="1" dirty="0"/>
          </a:p>
        </p:txBody>
      </p:sp>
      <p:sp>
        <p:nvSpPr>
          <p:cNvPr id="8" name="Content Placeholder 2"/>
          <p:cNvSpPr txBox="1">
            <a:spLocks/>
          </p:cNvSpPr>
          <p:nvPr/>
        </p:nvSpPr>
        <p:spPr>
          <a:xfrm>
            <a:off x="457200" y="1447800"/>
            <a:ext cx="8229600" cy="3200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a:t>Work with CA partners to understand their needs </a:t>
            </a:r>
          </a:p>
          <a:p>
            <a:r>
              <a:rPr lang="en-US" sz="3600" dirty="0" smtClean="0"/>
              <a:t>Provide templates for analysis methods</a:t>
            </a:r>
          </a:p>
          <a:p>
            <a:r>
              <a:rPr lang="en-US" sz="3600" dirty="0"/>
              <a:t>D</a:t>
            </a:r>
            <a:r>
              <a:rPr lang="en-US" sz="3600" dirty="0" smtClean="0"/>
              <a:t>evelopment changes will improve support of indicator documentation</a:t>
            </a:r>
            <a:endParaRPr lang="en-US" sz="3600" dirty="0"/>
          </a:p>
          <a:p>
            <a:pPr marL="0" indent="0">
              <a:buNone/>
            </a:pPr>
            <a:endParaRPr lang="en-US" dirty="0" smtClean="0"/>
          </a:p>
          <a:p>
            <a:pPr marL="0" indent="0">
              <a:buNone/>
            </a:pPr>
            <a:endParaRPr lang="en-US" dirty="0" smtClean="0"/>
          </a:p>
          <a:p>
            <a:pPr marL="0" indent="0">
              <a:buFont typeface="Arial" panose="020B0604020202020204" pitchFamily="34" charse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88" y="4876800"/>
            <a:ext cx="9199563"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5642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2789</TotalTime>
  <Words>931</Words>
  <Application>Microsoft Office PowerPoint</Application>
  <PresentationFormat>On-screen Show (4:3)</PresentationFormat>
  <Paragraphs>125</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ＭＳ Ｐゴシック</vt:lpstr>
      <vt:lpstr>Arial</vt:lpstr>
      <vt:lpstr>Calibri</vt:lpstr>
      <vt:lpstr>Courier New</vt:lpstr>
      <vt:lpstr>Times New Roman</vt:lpstr>
      <vt:lpstr>Trebuchet MS</vt:lpstr>
      <vt:lpstr>Wingdings</vt:lpstr>
      <vt:lpstr>Office Theme</vt:lpstr>
      <vt:lpstr>PowerPoint Presentation</vt:lpstr>
      <vt:lpstr>PowerPoint Presentation</vt:lpstr>
      <vt:lpstr>CAX Data Exchange Standard</vt:lpstr>
      <vt:lpstr>CAX Standard Requires Metadata</vt:lpstr>
      <vt:lpstr>CAX Standard Requires Metadata  and Monitoring Methods Makes it Easy</vt:lpstr>
      <vt:lpstr>Coordinate Assessments Requirements Metadata</vt:lpstr>
      <vt:lpstr>PowerPoint Presentation</vt:lpstr>
      <vt:lpstr>Benefits of Using Monitoring Methods </vt:lpstr>
      <vt:lpstr>PNAMP is Working to Streamline Documentation in Monitoring Methods</vt:lpstr>
      <vt:lpstr>CA and Monitoring Methods Next Steps</vt:lpstr>
      <vt:lpstr>Discussion</vt:lpstr>
      <vt:lpstr>PowerPoint Presentation</vt:lpstr>
      <vt:lpstr>Better Documentation Has Many Benefits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Scully, Rebecca A</dc:creator>
  <cp:lastModifiedBy>Chris Wheaton</cp:lastModifiedBy>
  <cp:revision>67</cp:revision>
  <dcterms:created xsi:type="dcterms:W3CDTF">2015-02-23T19:48:19Z</dcterms:created>
  <dcterms:modified xsi:type="dcterms:W3CDTF">2015-03-13T21:14:15Z</dcterms:modified>
</cp:coreProperties>
</file>